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
  </p:notesMasterIdLst>
  <p:sldIdLst>
    <p:sldId id="258"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大内 綾子(oouchi-ayako01)" initials="大内" lastIdx="1" clrIdx="0">
    <p:extLst>
      <p:ext uri="{19B8F6BF-5375-455C-9EA6-DF929625EA0E}">
        <p15:presenceInfo xmlns:p15="http://schemas.microsoft.com/office/powerpoint/2012/main" userId="S-1-5-21-4175116151-3849908774-3845857867-37403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284" y="7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B6B4CA3D-2578-4B09-8B82-F33DDE542BC2}" type="datetimeFigureOut">
              <a:rPr kumimoji="1" lang="ja-JP" altLang="en-US" smtClean="0"/>
              <a:t>2019/5/7</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BB607174-A63C-4091-9EDB-DF075472CFEA}" type="slidenum">
              <a:rPr kumimoji="1" lang="ja-JP" altLang="en-US" smtClean="0"/>
              <a:t>‹#›</a:t>
            </a:fld>
            <a:endParaRPr kumimoji="1" lang="ja-JP" altLang="en-US"/>
          </a:p>
        </p:txBody>
      </p:sp>
    </p:spTree>
    <p:extLst>
      <p:ext uri="{BB962C8B-B14F-4D97-AF65-F5344CB8AC3E}">
        <p14:creationId xmlns:p14="http://schemas.microsoft.com/office/powerpoint/2010/main" val="1304633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6125"/>
            <a:ext cx="5381625"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0" y="274639"/>
            <a:ext cx="8915400" cy="58515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4"/>
          <p:cNvSpPr>
            <a:spLocks noGrp="1" noChangeArrowheads="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4" name="Rectangle 5"/>
          <p:cNvSpPr>
            <a:spLocks noGrp="1" noChangeArrowheads="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5" name="Rectangle 6"/>
          <p:cNvSpPr>
            <a:spLocks noGrp="1" noChangeArrowheads="1"/>
          </p:cNvSpPr>
          <p:nvPr>
            <p:ph type="sldNum" sz="quarter" idx="12"/>
          </p:nvPr>
        </p:nvSpPr>
        <p:spPr>
          <a:xfrm>
            <a:off x="7664450" y="6464300"/>
            <a:ext cx="2311400" cy="476250"/>
          </a:xfrm>
        </p:spPr>
        <p:txBody>
          <a:bodyPr/>
          <a:lstStyle>
            <a:lvl1pPr>
              <a:defRPr/>
            </a:lvl1pPr>
          </a:lstStyle>
          <a:p>
            <a:pPr>
              <a:defRPr/>
            </a:pPr>
            <a:fld id="{FFE46AA3-F9D0-47A3-8248-0C9E3605ED8C}"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38857404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タイトル プレースホルダ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テキスト プレースホルダ 2"/>
          <p:cNvSpPr>
            <a:spLocks noGrp="1"/>
          </p:cNvSpPr>
          <p:nvPr>
            <p:ph type="body" idx="1"/>
          </p:nvPr>
        </p:nvSpPr>
        <p:spPr bwMode="auto">
          <a:xfrm>
            <a:off x="495300" y="1600202"/>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352"/>
            <a:ext cx="23114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ea typeface="ＭＳ Ｐゴシック" charset="-128"/>
              </a:defRPr>
            </a:lvl1pPr>
          </a:lstStyle>
          <a:p>
            <a:pPr fontAlgn="base">
              <a:spcBef>
                <a:spcPct val="0"/>
              </a:spcBef>
              <a:spcAft>
                <a:spcPct val="0"/>
              </a:spcAft>
              <a:defRPr/>
            </a:pPr>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51" y="6356352"/>
            <a:ext cx="31369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ea typeface="ＭＳ Ｐゴシック" charset="-128"/>
              </a:defRPr>
            </a:lvl1pPr>
          </a:lstStyle>
          <a:p>
            <a:pPr fontAlgn="base">
              <a:spcBef>
                <a:spcPct val="0"/>
              </a:spcBef>
              <a:spcAft>
                <a:spcPct val="0"/>
              </a:spcAft>
              <a:defRPr/>
            </a:pPr>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099301" y="6356352"/>
            <a:ext cx="23114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ea typeface="ＭＳ Ｐゴシック" charset="-128"/>
              </a:defRPr>
            </a:lvl1pPr>
          </a:lstStyle>
          <a:p>
            <a:pPr fontAlgn="base">
              <a:spcBef>
                <a:spcPct val="0"/>
              </a:spcBef>
              <a:spcAft>
                <a:spcPct val="0"/>
              </a:spcAft>
              <a:defRPr/>
            </a:pPr>
            <a:fld id="{17C4E106-E4D4-4543-B6B1-4D754DB78274}" type="slidenum">
              <a:rPr lang="ja-JP" altLang="en-US">
                <a:solidFill>
                  <a:prstClr val="black">
                    <a:tint val="75000"/>
                  </a:prstClr>
                </a:solidFill>
              </a:rPr>
              <a:pPr fontAlgn="base">
                <a:spcBef>
                  <a:spcPct val="0"/>
                </a:spcBef>
                <a:spcAft>
                  <a:spcPct val="0"/>
                </a:spcAft>
                <a:defRPr/>
              </a:pPr>
              <a:t>‹#›</a:t>
            </a:fld>
            <a:endParaRPr lang="ja-JP" altLang="en-US">
              <a:solidFill>
                <a:prstClr val="black">
                  <a:tint val="75000"/>
                </a:prstClr>
              </a:solidFill>
            </a:endParaRPr>
          </a:p>
        </p:txBody>
      </p:sp>
    </p:spTree>
    <p:extLst>
      <p:ext uri="{BB962C8B-B14F-4D97-AF65-F5344CB8AC3E}">
        <p14:creationId xmlns:p14="http://schemas.microsoft.com/office/powerpoint/2010/main" val="3754187491"/>
      </p:ext>
    </p:extLst>
  </p:cSld>
  <p:clrMap bg1="lt1" tx1="dk1" bg2="lt2" tx2="dk2" accent1="accent1" accent2="accent2" accent3="accent3" accent4="accent4" accent5="accent5" accent6="accent6" hlink="hlink" folHlink="folHlink"/>
  <p:sldLayoutIdLst>
    <p:sldLayoutId id="2147483662" r:id="rId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34230" y="61174"/>
            <a:ext cx="9228556" cy="415498"/>
          </a:xfrm>
          <a:prstGeom prst="rect">
            <a:avLst/>
          </a:prstGeom>
          <a:noFill/>
          <a:ln w="9525">
            <a:noFill/>
            <a:miter lim="800000"/>
            <a:headEnd/>
            <a:tailEnd/>
          </a:ln>
        </p:spPr>
        <p:txBody>
          <a:bodyPr wrap="square" tIns="0">
            <a:spAutoFit/>
          </a:bodyPr>
          <a:lstStyle/>
          <a:p>
            <a:pPr algn="ctr" fontAlgn="base">
              <a:spcBef>
                <a:spcPct val="50000"/>
              </a:spcBef>
              <a:spcAft>
                <a:spcPct val="0"/>
              </a:spcAft>
            </a:pPr>
            <a:r>
              <a:rPr lang="ja-JP" altLang="en-US" sz="2400" b="1" dirty="0">
                <a:solidFill>
                  <a:prstClr val="black"/>
                </a:solidFill>
                <a:latin typeface="Arial" pitchFamily="34" charset="0"/>
              </a:rPr>
              <a:t>　   </a:t>
            </a:r>
            <a:r>
              <a:rPr lang="ja-JP" altLang="en-US"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31</a:t>
            </a:r>
            <a:r>
              <a:rPr lang="ja-JP" altLang="en-US"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a:t>
            </a:r>
            <a:r>
              <a:rPr lang="ja-JP" altLang="en-US" sz="2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両立支援等助成金</a:t>
            </a:r>
            <a:endParaRPr lang="ja-JP" altLang="en-US" sz="1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テキスト ボックス 44"/>
          <p:cNvSpPr txBox="1"/>
          <p:nvPr/>
        </p:nvSpPr>
        <p:spPr>
          <a:xfrm>
            <a:off x="96130" y="44624"/>
            <a:ext cx="2006852" cy="261610"/>
          </a:xfrm>
          <a:prstGeom prst="rect">
            <a:avLst/>
          </a:prstGeom>
          <a:noFill/>
        </p:spPr>
        <p:txBody>
          <a:bodyPr wrap="square" rtlCol="0">
            <a:spAutoFit/>
          </a:bodyPr>
          <a:lstStyle/>
          <a:p>
            <a:pPr fontAlgn="base">
              <a:spcBef>
                <a:spcPct val="0"/>
              </a:spcBef>
              <a:spcAft>
                <a:spcPct val="0"/>
              </a:spcAft>
            </a:pPr>
            <a:r>
              <a:rPr lang="ja-JP" altLang="en-US" sz="1100" dirty="0">
                <a:solidFill>
                  <a:prstClr val="black"/>
                </a:solidFill>
                <a:latin typeface="ＭＳ ゴシック" panose="020B0609070205080204" pitchFamily="49" charset="-128"/>
                <a:ea typeface="ＭＳ ゴシック" panose="020B0609070205080204" pitchFamily="49" charset="-128"/>
              </a:rPr>
              <a:t>支給機関：都道府県労働局</a:t>
            </a:r>
          </a:p>
        </p:txBody>
      </p:sp>
      <p:sp>
        <p:nvSpPr>
          <p:cNvPr id="48" name="角丸四角形 47"/>
          <p:cNvSpPr/>
          <p:nvPr/>
        </p:nvSpPr>
        <p:spPr bwMode="auto">
          <a:xfrm>
            <a:off x="70506" y="6093296"/>
            <a:ext cx="4894195" cy="288032"/>
          </a:xfrm>
          <a:prstGeom prst="roundRect">
            <a:avLst/>
          </a:prstGeom>
          <a:gradFill flip="none" rotWithShape="1">
            <a:gsLst>
              <a:gs pos="0">
                <a:srgbClr val="92D050"/>
              </a:gs>
              <a:gs pos="0">
                <a:srgbClr val="92D050"/>
              </a:gs>
              <a:gs pos="100000">
                <a:schemeClr val="bg1"/>
              </a:gs>
            </a:gsLst>
            <a:lin ang="5400000" scaled="1"/>
            <a:tileRect/>
          </a:gradFill>
          <a:ln w="9525" cap="flat" cmpd="sng" algn="ctr">
            <a:solidFill>
              <a:schemeClr val="tx1"/>
            </a:solidFill>
            <a:prstDash val="solid"/>
            <a:round/>
            <a:headEnd type="none" w="med" len="med"/>
            <a:tailEnd type="triangle" w="med" len="med"/>
          </a:ln>
          <a:effectLst/>
        </p:spPr>
        <p:txBody>
          <a:bodyPr vert="horz" wrap="square" lIns="91440" tIns="108000" rIns="91440" bIns="45720" numCol="1" rtlCol="0" anchor="ctr" anchorCtr="0" compatLnSpc="1">
            <a:prstTxWarp prst="textNoShape">
              <a:avLst/>
            </a:prstTxWarp>
          </a:bodyPr>
          <a:lstStyle/>
          <a:p>
            <a:pPr algn="ctr" fontAlgn="base">
              <a:spcBef>
                <a:spcPct val="0"/>
              </a:spcBef>
              <a:spcAft>
                <a:spcPct val="0"/>
              </a:spcAft>
            </a:pP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事業所内保育施設コース</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60" name="表 59"/>
          <p:cNvGraphicFramePr>
            <a:graphicFrameLocks noGrp="1"/>
          </p:cNvGraphicFramePr>
          <p:nvPr>
            <p:extLst>
              <p:ext uri="{D42A27DB-BD31-4B8C-83A1-F6EECF244321}">
                <p14:modId xmlns:p14="http://schemas.microsoft.com/office/powerpoint/2010/main" val="2600981537"/>
              </p:ext>
            </p:extLst>
          </p:nvPr>
        </p:nvGraphicFramePr>
        <p:xfrm>
          <a:off x="5313040" y="1340768"/>
          <a:ext cx="4404896" cy="1368178"/>
        </p:xfrm>
        <a:graphic>
          <a:graphicData uri="http://schemas.openxmlformats.org/drawingml/2006/table">
            <a:tbl>
              <a:tblPr>
                <a:effectLst>
                  <a:outerShdw blurRad="50800" dist="50800" dir="5400000" sx="7000" sy="7000" algn="ctr" rotWithShape="0">
                    <a:srgbClr val="000000">
                      <a:alpha val="43137"/>
                    </a:srgbClr>
                  </a:outerShdw>
                </a:effectLst>
              </a:tblPr>
              <a:tblGrid>
                <a:gridCol w="1036205">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1712507">
                  <a:extLst>
                    <a:ext uri="{9D8B030D-6E8A-4147-A177-3AD203B41FA5}">
                      <a16:colId xmlns:a16="http://schemas.microsoft.com/office/drawing/2014/main" val="20002"/>
                    </a:ext>
                  </a:extLst>
                </a:gridCol>
              </a:tblGrid>
              <a:tr h="178585">
                <a:tc>
                  <a:txBody>
                    <a:bodyPr/>
                    <a:lstStyle/>
                    <a:p>
                      <a:pPr algn="l" rtl="0" fontAlgn="ctr">
                        <a:lnSpc>
                          <a:spcPts val="1000"/>
                        </a:lnSpc>
                      </a:pPr>
                      <a:endParaRPr lang="en-US" altLang="ja-JP" sz="900" b="0" i="0" u="none" strike="noStrike" dirty="0">
                        <a:solidFill>
                          <a:schemeClr val="tx1"/>
                        </a:solidFill>
                        <a:effectLst/>
                        <a:latin typeface="ＭＳ Ｐゴシック"/>
                      </a:endParaRPr>
                    </a:p>
                  </a:txBody>
                  <a:tcPr marL="91439"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57263" rtl="0" eaLnBrk="1" fontAlgn="base" latinLnBrk="0" hangingPunct="1">
                        <a:lnSpc>
                          <a:spcPts val="1000"/>
                        </a:lnSpc>
                        <a:spcBef>
                          <a:spcPct val="20000"/>
                        </a:spcBef>
                        <a:spcAft>
                          <a:spcPct val="0"/>
                        </a:spcAft>
                        <a:buClrTx/>
                        <a:buSzTx/>
                        <a:buFontTx/>
                        <a:buNone/>
                        <a:tabLst/>
                        <a:defRPr/>
                      </a:pPr>
                      <a:r>
                        <a:rPr kumimoji="1" lang="ja-JP" altLang="en-US" sz="900" b="0" i="0" u="none" strike="noStrike" cap="none" normalizeH="0" baseline="0" dirty="0">
                          <a:ln>
                            <a:noFill/>
                          </a:ln>
                          <a:solidFill>
                            <a:schemeClr val="tx1"/>
                          </a:solidFill>
                          <a:effectLst/>
                          <a:latin typeface="Times New Roman" pitchFamily="18" charset="0"/>
                          <a:ea typeface="ＭＳ Ｐゴシック" pitchFamily="50" charset="-128"/>
                        </a:rPr>
                        <a:t>中小企業</a:t>
                      </a:r>
                    </a:p>
                  </a:txBody>
                  <a:tcPr marL="91439"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57263" rtl="0" eaLnBrk="1" fontAlgn="base" latinLnBrk="0" hangingPunct="1">
                        <a:lnSpc>
                          <a:spcPts val="1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mj-ea"/>
                          <a:ea typeface="+mj-ea"/>
                        </a:rPr>
                        <a:t>中小企業以外</a:t>
                      </a:r>
                      <a:endParaRPr kumimoji="1" lang="en-US" altLang="ja-JP" sz="900" b="0" i="0" u="none" strike="noStrike" cap="none" normalizeH="0" baseline="0" dirty="0">
                        <a:ln>
                          <a:noFill/>
                        </a:ln>
                        <a:solidFill>
                          <a:schemeClr val="tx1"/>
                        </a:solidFill>
                        <a:effectLst/>
                        <a:latin typeface="+mj-ea"/>
                        <a:ea typeface="+mj-ea"/>
                      </a:endParaRPr>
                    </a:p>
                  </a:txBody>
                  <a:tcPr marL="91439"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05056">
                <a:tc>
                  <a:txBody>
                    <a:bodyPr/>
                    <a:lstStyle/>
                    <a:p>
                      <a:pPr algn="l" rtl="0" fontAlgn="ctr">
                        <a:lnSpc>
                          <a:spcPts val="1000"/>
                        </a:lnSpc>
                      </a:pPr>
                      <a:r>
                        <a:rPr lang="ja-JP" altLang="en-US" sz="900" b="0" i="0" u="none" strike="noStrike" dirty="0">
                          <a:solidFill>
                            <a:schemeClr val="tx1"/>
                          </a:solidFill>
                          <a:effectLst/>
                          <a:latin typeface="ＭＳ Ｐゴシック"/>
                        </a:rPr>
                        <a:t>①</a:t>
                      </a:r>
                      <a:r>
                        <a:rPr lang="en-US" altLang="ja-JP" sz="900" b="0" i="0" u="none" strike="noStrike" dirty="0">
                          <a:solidFill>
                            <a:schemeClr val="tx1"/>
                          </a:solidFill>
                          <a:effectLst/>
                          <a:latin typeface="ＭＳ Ｐゴシック"/>
                        </a:rPr>
                        <a:t>1</a:t>
                      </a:r>
                      <a:r>
                        <a:rPr lang="ja-JP" altLang="en-US" sz="900" b="0" i="0" u="none" strike="noStrike" dirty="0">
                          <a:solidFill>
                            <a:schemeClr val="tx1"/>
                          </a:solidFill>
                          <a:effectLst/>
                          <a:latin typeface="ＭＳ Ｐゴシック"/>
                        </a:rPr>
                        <a:t>人目の育休取得</a:t>
                      </a:r>
                      <a:endParaRPr lang="en-US" altLang="ja-JP" sz="900" b="0" i="0" u="none" strike="noStrike" dirty="0">
                        <a:solidFill>
                          <a:schemeClr val="tx1"/>
                        </a:solidFill>
                        <a:effectLst/>
                        <a:latin typeface="ＭＳ Ｐゴシック"/>
                      </a:endParaRPr>
                    </a:p>
                  </a:txBody>
                  <a:tcPr marL="91439"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l" defTabSz="957263" rtl="0" eaLnBrk="1" fontAlgn="base" latinLnBrk="0" hangingPunct="1">
                        <a:lnSpc>
                          <a:spcPts val="1000"/>
                        </a:lnSpc>
                        <a:spcBef>
                          <a:spcPct val="20000"/>
                        </a:spcBef>
                        <a:spcAft>
                          <a:spcPct val="0"/>
                        </a:spcAft>
                        <a:buClrTx/>
                        <a:buSzTx/>
                        <a:buFontTx/>
                        <a:buNone/>
                        <a:tabLst/>
                        <a:defRPr/>
                      </a:pPr>
                      <a:r>
                        <a:rPr kumimoji="1" lang="en-US" altLang="ja-JP" sz="900" b="0" i="0" u="none" strike="noStrike" kern="1200" cap="none" normalizeH="0" baseline="0" dirty="0">
                          <a:ln>
                            <a:noFill/>
                          </a:ln>
                          <a:solidFill>
                            <a:schemeClr val="tx1"/>
                          </a:solidFill>
                          <a:effectLst/>
                          <a:latin typeface="+mj-ea"/>
                          <a:ea typeface="+mn-ea"/>
                          <a:cs typeface="+mn-cs"/>
                        </a:rPr>
                        <a:t>57</a:t>
                      </a:r>
                      <a:r>
                        <a:rPr kumimoji="1" lang="ja-JP" altLang="en-US" sz="900" b="0" i="0" u="none" strike="noStrike" kern="1200" cap="none" normalizeH="0" baseline="0" dirty="0">
                          <a:ln>
                            <a:noFill/>
                          </a:ln>
                          <a:solidFill>
                            <a:schemeClr val="tx1"/>
                          </a:solidFill>
                          <a:effectLst/>
                          <a:latin typeface="+mj-ea"/>
                          <a:ea typeface="+mn-ea"/>
                          <a:cs typeface="+mn-cs"/>
                        </a:rPr>
                        <a:t>万円</a:t>
                      </a:r>
                      <a:r>
                        <a:rPr kumimoji="1" lang="en-US" altLang="ja-JP" sz="900" b="0" i="0" u="none" strike="noStrike" kern="1200" cap="none" normalizeH="0" baseline="0" dirty="0">
                          <a:ln>
                            <a:noFill/>
                          </a:ln>
                          <a:solidFill>
                            <a:schemeClr val="tx1"/>
                          </a:solidFill>
                          <a:effectLst/>
                          <a:latin typeface="+mj-ea"/>
                          <a:ea typeface="+mn-ea"/>
                          <a:cs typeface="+mn-cs"/>
                        </a:rPr>
                        <a:t>&lt;72</a:t>
                      </a:r>
                      <a:r>
                        <a:rPr kumimoji="1" lang="ja-JP" altLang="en-US" sz="900" b="0" i="0" u="none" strike="noStrike" kern="1200" cap="none" normalizeH="0" baseline="0" dirty="0">
                          <a:ln>
                            <a:noFill/>
                          </a:ln>
                          <a:solidFill>
                            <a:schemeClr val="tx1"/>
                          </a:solidFill>
                          <a:effectLst/>
                          <a:latin typeface="+mj-ea"/>
                          <a:ea typeface="+mn-ea"/>
                          <a:cs typeface="+mn-cs"/>
                        </a:rPr>
                        <a:t>万円</a:t>
                      </a:r>
                      <a:r>
                        <a:rPr kumimoji="1" lang="en-US" altLang="ja-JP" sz="900" b="0" i="0" u="none" strike="noStrike" kern="1200" cap="none" normalizeH="0" baseline="0" dirty="0">
                          <a:ln>
                            <a:noFill/>
                          </a:ln>
                          <a:solidFill>
                            <a:schemeClr val="tx1"/>
                          </a:solidFill>
                          <a:effectLst/>
                          <a:latin typeface="+mj-ea"/>
                          <a:ea typeface="+mn-ea"/>
                          <a:cs typeface="+mn-cs"/>
                        </a:rPr>
                        <a:t>&gt;</a:t>
                      </a:r>
                      <a:endParaRPr kumimoji="1" lang="ja-JP" altLang="en-US" sz="900" b="0" i="0" u="none" strike="noStrike" cap="none" normalizeH="0" baseline="0" dirty="0">
                        <a:ln>
                          <a:noFill/>
                        </a:ln>
                        <a:solidFill>
                          <a:schemeClr val="tx1"/>
                        </a:solidFill>
                        <a:effectLst/>
                        <a:latin typeface="Times New Roman" pitchFamily="18" charset="0"/>
                        <a:ea typeface="ＭＳ Ｐゴシック" pitchFamily="50" charset="-128"/>
                      </a:endParaRPr>
                    </a:p>
                  </a:txBody>
                  <a:tcPr marL="91439"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marL="0" marR="0" lvl="0" indent="0" algn="l" defTabSz="957263" rtl="0" eaLnBrk="1" fontAlgn="base" latinLnBrk="0" hangingPunct="1">
                        <a:lnSpc>
                          <a:spcPts val="1000"/>
                        </a:lnSpc>
                        <a:spcBef>
                          <a:spcPct val="20000"/>
                        </a:spcBef>
                        <a:spcAft>
                          <a:spcPct val="0"/>
                        </a:spcAft>
                        <a:buClrTx/>
                        <a:buSzTx/>
                        <a:buFontTx/>
                        <a:buNone/>
                        <a:tabLst/>
                      </a:pPr>
                      <a:r>
                        <a:rPr kumimoji="1" lang="en-US" altLang="ja-JP" sz="900" b="0" i="0" u="none" strike="noStrike" kern="1200" cap="none" normalizeH="0" baseline="0" dirty="0">
                          <a:ln>
                            <a:noFill/>
                          </a:ln>
                          <a:solidFill>
                            <a:schemeClr val="tx1"/>
                          </a:solidFill>
                          <a:effectLst/>
                          <a:latin typeface="+mj-ea"/>
                          <a:ea typeface="+mn-ea"/>
                          <a:cs typeface="+mn-cs"/>
                        </a:rPr>
                        <a:t>28.5</a:t>
                      </a:r>
                      <a:r>
                        <a:rPr kumimoji="1" lang="ja-JP" altLang="en-US" sz="900" b="0" i="0" u="none" strike="noStrike" kern="1200" cap="none" normalizeH="0" baseline="0" dirty="0">
                          <a:ln>
                            <a:noFill/>
                          </a:ln>
                          <a:solidFill>
                            <a:schemeClr val="tx1"/>
                          </a:solidFill>
                          <a:effectLst/>
                          <a:latin typeface="+mj-ea"/>
                          <a:ea typeface="+mn-ea"/>
                          <a:cs typeface="+mn-cs"/>
                        </a:rPr>
                        <a:t>万円</a:t>
                      </a:r>
                      <a:r>
                        <a:rPr kumimoji="1" lang="en-US" altLang="ja-JP" sz="900" b="0" i="0" u="none" strike="noStrike" kern="1200" cap="none" normalizeH="0" baseline="0" dirty="0">
                          <a:ln>
                            <a:noFill/>
                          </a:ln>
                          <a:solidFill>
                            <a:schemeClr val="tx1"/>
                          </a:solidFill>
                          <a:effectLst/>
                          <a:latin typeface="+mj-ea"/>
                          <a:ea typeface="+mn-ea"/>
                          <a:cs typeface="+mn-cs"/>
                        </a:rPr>
                        <a:t>&lt;36</a:t>
                      </a:r>
                      <a:r>
                        <a:rPr kumimoji="1" lang="ja-JP" altLang="en-US" sz="900" b="0" i="0" u="none" strike="noStrike" kern="1200" cap="none" normalizeH="0" baseline="0" dirty="0">
                          <a:ln>
                            <a:noFill/>
                          </a:ln>
                          <a:solidFill>
                            <a:schemeClr val="tx1"/>
                          </a:solidFill>
                          <a:effectLst/>
                          <a:latin typeface="+mj-ea"/>
                          <a:ea typeface="+mn-ea"/>
                          <a:cs typeface="+mn-cs"/>
                        </a:rPr>
                        <a:t>万円</a:t>
                      </a:r>
                      <a:r>
                        <a:rPr kumimoji="1" lang="en-US" altLang="ja-JP" sz="900" b="0" i="0" u="none" strike="noStrike" kern="1200" cap="none" normalizeH="0" baseline="0" dirty="0">
                          <a:ln>
                            <a:noFill/>
                          </a:ln>
                          <a:solidFill>
                            <a:schemeClr val="tx1"/>
                          </a:solidFill>
                          <a:effectLst/>
                          <a:latin typeface="+mj-ea"/>
                          <a:ea typeface="+mn-ea"/>
                          <a:cs typeface="+mn-cs"/>
                        </a:rPr>
                        <a:t>&gt;</a:t>
                      </a:r>
                      <a:endParaRPr kumimoji="1" lang="en-US" altLang="ja-JP" sz="900" b="0" i="0" u="none" strike="noStrike" cap="none" normalizeH="0" baseline="0" dirty="0">
                        <a:ln>
                          <a:noFill/>
                        </a:ln>
                        <a:solidFill>
                          <a:schemeClr val="tx1"/>
                        </a:solidFill>
                        <a:effectLst/>
                        <a:latin typeface="+mj-ea"/>
                        <a:ea typeface="+mj-ea"/>
                      </a:endParaRPr>
                    </a:p>
                  </a:txBody>
                  <a:tcPr marL="91439"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1"/>
                  </a:ext>
                </a:extLst>
              </a:tr>
              <a:tr h="442087">
                <a:tc>
                  <a:txBody>
                    <a:bodyPr/>
                    <a:lstStyle/>
                    <a:p>
                      <a:pPr algn="l" rtl="0" fontAlgn="ctr">
                        <a:lnSpc>
                          <a:spcPts val="1000"/>
                        </a:lnSpc>
                      </a:pPr>
                      <a:r>
                        <a:rPr lang="ja-JP" altLang="en-US" sz="900" b="0" i="0" u="none" strike="noStrike" dirty="0">
                          <a:solidFill>
                            <a:schemeClr val="tx1"/>
                          </a:solidFill>
                          <a:effectLst/>
                          <a:latin typeface="ＭＳ Ｐゴシック"/>
                        </a:rPr>
                        <a:t>②</a:t>
                      </a:r>
                      <a:r>
                        <a:rPr lang="en-US" altLang="ja-JP" sz="900" b="0" i="0" u="none" strike="noStrike" dirty="0">
                          <a:solidFill>
                            <a:schemeClr val="tx1"/>
                          </a:solidFill>
                          <a:effectLst/>
                          <a:latin typeface="ＭＳ Ｐゴシック"/>
                        </a:rPr>
                        <a:t>2</a:t>
                      </a:r>
                      <a:r>
                        <a:rPr lang="ja-JP" altLang="en-US" sz="900" b="0" i="0" u="none" strike="noStrike" dirty="0">
                          <a:solidFill>
                            <a:schemeClr val="tx1"/>
                          </a:solidFill>
                          <a:effectLst/>
                          <a:latin typeface="ＭＳ Ｐゴシック"/>
                        </a:rPr>
                        <a:t>人目以降の育休取得</a:t>
                      </a:r>
                      <a:endParaRPr lang="en-US" altLang="ja-JP" sz="900" b="0" i="0" u="none" strike="noStrike" dirty="0">
                        <a:solidFill>
                          <a:schemeClr val="tx1"/>
                        </a:solidFill>
                        <a:effectLst/>
                        <a:latin typeface="ＭＳ Ｐゴシック"/>
                      </a:endParaRPr>
                    </a:p>
                  </a:txBody>
                  <a:tcPr marL="91439"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l" defTabSz="957263" rtl="0" eaLnBrk="1" fontAlgn="base" latinLnBrk="0" hangingPunct="1">
                        <a:lnSpc>
                          <a:spcPts val="1000"/>
                        </a:lnSpc>
                        <a:spcBef>
                          <a:spcPct val="20000"/>
                        </a:spcBef>
                        <a:spcAft>
                          <a:spcPct val="0"/>
                        </a:spcAft>
                        <a:buClrTx/>
                        <a:buSzTx/>
                        <a:buFontTx/>
                        <a:buNone/>
                        <a:tabLst/>
                      </a:pPr>
                      <a:r>
                        <a:rPr kumimoji="1" lang="en-US" altLang="ja-JP" sz="900" b="0" i="0" u="none" strike="noStrike" kern="1200" cap="none" normalizeH="0" baseline="0" dirty="0">
                          <a:ln>
                            <a:noFill/>
                          </a:ln>
                          <a:solidFill>
                            <a:schemeClr val="tx1"/>
                          </a:solidFill>
                          <a:effectLst/>
                          <a:latin typeface="+mj-ea"/>
                          <a:ea typeface="+mn-ea"/>
                          <a:cs typeface="+mn-cs"/>
                        </a:rPr>
                        <a:t>5</a:t>
                      </a:r>
                      <a:r>
                        <a:rPr kumimoji="1" lang="ja-JP" altLang="en-US" sz="900" b="0" i="0" u="none" strike="noStrike" kern="1200" cap="none" normalizeH="0" baseline="0" dirty="0">
                          <a:ln>
                            <a:noFill/>
                          </a:ln>
                          <a:solidFill>
                            <a:schemeClr val="tx1"/>
                          </a:solidFill>
                          <a:effectLst/>
                          <a:latin typeface="+mj-ea"/>
                          <a:ea typeface="+mn-ea"/>
                          <a:cs typeface="+mn-cs"/>
                        </a:rPr>
                        <a:t>日以上 </a:t>
                      </a:r>
                      <a:r>
                        <a:rPr kumimoji="1" lang="en-US" altLang="ja-JP" sz="900" b="0" i="0" u="none" strike="noStrike" kern="1200" cap="none" normalizeH="0" baseline="0" dirty="0">
                          <a:ln>
                            <a:noFill/>
                          </a:ln>
                          <a:solidFill>
                            <a:schemeClr val="tx1"/>
                          </a:solidFill>
                          <a:effectLst/>
                          <a:latin typeface="+mj-ea"/>
                          <a:ea typeface="+mn-ea"/>
                          <a:cs typeface="+mn-cs"/>
                        </a:rPr>
                        <a:t>14.25</a:t>
                      </a:r>
                      <a:r>
                        <a:rPr kumimoji="1" lang="ja-JP" altLang="en-US" sz="900" b="0" i="0" u="none" strike="noStrike" kern="1200" cap="none" normalizeH="0" baseline="0" dirty="0">
                          <a:ln>
                            <a:noFill/>
                          </a:ln>
                          <a:solidFill>
                            <a:schemeClr val="tx1"/>
                          </a:solidFill>
                          <a:effectLst/>
                          <a:latin typeface="+mj-ea"/>
                          <a:ea typeface="+mn-ea"/>
                          <a:cs typeface="+mn-cs"/>
                        </a:rPr>
                        <a:t>万円</a:t>
                      </a:r>
                      <a:r>
                        <a:rPr kumimoji="1" lang="en-US" altLang="ja-JP" sz="900" b="0" i="0" u="none" strike="noStrike" kern="1200" cap="none" normalizeH="0" baseline="0" dirty="0">
                          <a:ln>
                            <a:noFill/>
                          </a:ln>
                          <a:solidFill>
                            <a:schemeClr val="tx1"/>
                          </a:solidFill>
                          <a:effectLst/>
                          <a:latin typeface="+mj-ea"/>
                          <a:ea typeface="+mn-ea"/>
                          <a:cs typeface="+mn-cs"/>
                        </a:rPr>
                        <a:t>&lt;18</a:t>
                      </a:r>
                      <a:r>
                        <a:rPr kumimoji="1" lang="ja-JP" altLang="en-US" sz="900" b="0" i="0" u="none" strike="noStrike" kern="1200" cap="none" normalizeH="0" baseline="0" dirty="0">
                          <a:ln>
                            <a:noFill/>
                          </a:ln>
                          <a:solidFill>
                            <a:schemeClr val="tx1"/>
                          </a:solidFill>
                          <a:effectLst/>
                          <a:latin typeface="+mj-ea"/>
                          <a:ea typeface="+mn-ea"/>
                          <a:cs typeface="+mn-cs"/>
                        </a:rPr>
                        <a:t>万円</a:t>
                      </a:r>
                      <a:r>
                        <a:rPr kumimoji="1" lang="en-US" altLang="ja-JP" sz="900" b="0" i="0" u="none" strike="noStrike" kern="1200" cap="none" normalizeH="0" baseline="0" dirty="0">
                          <a:ln>
                            <a:noFill/>
                          </a:ln>
                          <a:solidFill>
                            <a:schemeClr val="tx1"/>
                          </a:solidFill>
                          <a:effectLst/>
                          <a:latin typeface="+mj-ea"/>
                          <a:ea typeface="+mn-ea"/>
                          <a:cs typeface="+mn-cs"/>
                        </a:rPr>
                        <a:t>&gt;</a:t>
                      </a:r>
                    </a:p>
                    <a:p>
                      <a:pPr marL="0" marR="0" lvl="0" indent="0" algn="l" defTabSz="957263" rtl="0" eaLnBrk="1" fontAlgn="base" latinLnBrk="0" hangingPunct="1">
                        <a:lnSpc>
                          <a:spcPts val="1000"/>
                        </a:lnSpc>
                        <a:spcBef>
                          <a:spcPct val="20000"/>
                        </a:spcBef>
                        <a:spcAft>
                          <a:spcPct val="0"/>
                        </a:spcAft>
                        <a:buClrTx/>
                        <a:buSzTx/>
                        <a:buFontTx/>
                        <a:buNone/>
                        <a:tabLst/>
                      </a:pPr>
                      <a:r>
                        <a:rPr kumimoji="1" lang="en-US" altLang="ja-JP" sz="900" b="0" i="0" u="none" strike="noStrike" kern="1200" cap="none" normalizeH="0" baseline="0" dirty="0">
                          <a:ln>
                            <a:noFill/>
                          </a:ln>
                          <a:solidFill>
                            <a:schemeClr val="tx1"/>
                          </a:solidFill>
                          <a:effectLst/>
                          <a:latin typeface="+mj-ea"/>
                          <a:ea typeface="+mn-ea"/>
                          <a:cs typeface="+mn-cs"/>
                        </a:rPr>
                        <a:t>14</a:t>
                      </a:r>
                      <a:r>
                        <a:rPr kumimoji="1" lang="ja-JP" altLang="en-US" sz="900" b="0" i="0" u="none" strike="noStrike" kern="1200" cap="none" normalizeH="0" baseline="0" dirty="0">
                          <a:ln>
                            <a:noFill/>
                          </a:ln>
                          <a:solidFill>
                            <a:schemeClr val="tx1"/>
                          </a:solidFill>
                          <a:effectLst/>
                          <a:latin typeface="+mj-ea"/>
                          <a:ea typeface="+mn-ea"/>
                          <a:cs typeface="+mn-cs"/>
                        </a:rPr>
                        <a:t>日以上 </a:t>
                      </a:r>
                      <a:r>
                        <a:rPr kumimoji="1" lang="en-US" altLang="ja-JP" sz="900" b="0" i="0" u="none" strike="noStrike" kern="1200" cap="none" normalizeH="0" baseline="0" dirty="0">
                          <a:ln>
                            <a:noFill/>
                          </a:ln>
                          <a:solidFill>
                            <a:schemeClr val="tx1"/>
                          </a:solidFill>
                          <a:effectLst/>
                          <a:latin typeface="+mj-ea"/>
                          <a:ea typeface="+mn-ea"/>
                          <a:cs typeface="+mn-cs"/>
                        </a:rPr>
                        <a:t>23.75</a:t>
                      </a:r>
                      <a:r>
                        <a:rPr kumimoji="1" lang="ja-JP" altLang="en-US" sz="900" b="0" i="0" u="none" strike="noStrike" kern="1200" cap="none" normalizeH="0" baseline="0" dirty="0">
                          <a:ln>
                            <a:noFill/>
                          </a:ln>
                          <a:solidFill>
                            <a:schemeClr val="tx1"/>
                          </a:solidFill>
                          <a:effectLst/>
                          <a:latin typeface="+mj-ea"/>
                          <a:ea typeface="+mn-ea"/>
                          <a:cs typeface="+mn-cs"/>
                        </a:rPr>
                        <a:t>万円</a:t>
                      </a:r>
                      <a:r>
                        <a:rPr kumimoji="1" lang="en-US" altLang="ja-JP" sz="900" b="0" i="0" u="none" strike="noStrike" kern="1200" cap="none" normalizeH="0" baseline="0" dirty="0">
                          <a:ln>
                            <a:noFill/>
                          </a:ln>
                          <a:solidFill>
                            <a:schemeClr val="tx1"/>
                          </a:solidFill>
                          <a:effectLst/>
                          <a:latin typeface="+mj-ea"/>
                          <a:ea typeface="+mn-ea"/>
                          <a:cs typeface="+mn-cs"/>
                        </a:rPr>
                        <a:t>&lt;30</a:t>
                      </a:r>
                      <a:r>
                        <a:rPr kumimoji="1" lang="ja-JP" altLang="en-US" sz="900" b="0" i="0" u="none" strike="noStrike" kern="1200" cap="none" normalizeH="0" baseline="0" dirty="0">
                          <a:ln>
                            <a:noFill/>
                          </a:ln>
                          <a:solidFill>
                            <a:schemeClr val="tx1"/>
                          </a:solidFill>
                          <a:effectLst/>
                          <a:latin typeface="+mj-ea"/>
                          <a:ea typeface="+mn-ea"/>
                          <a:cs typeface="+mn-cs"/>
                        </a:rPr>
                        <a:t>万円</a:t>
                      </a:r>
                      <a:r>
                        <a:rPr kumimoji="1" lang="en-US" altLang="ja-JP" sz="900" b="0" i="0" u="none" strike="noStrike" kern="1200" cap="none" normalizeH="0" baseline="0" dirty="0">
                          <a:ln>
                            <a:noFill/>
                          </a:ln>
                          <a:solidFill>
                            <a:schemeClr val="tx1"/>
                          </a:solidFill>
                          <a:effectLst/>
                          <a:latin typeface="+mj-ea"/>
                          <a:ea typeface="+mn-ea"/>
                          <a:cs typeface="+mn-cs"/>
                        </a:rPr>
                        <a:t>&gt;</a:t>
                      </a:r>
                    </a:p>
                    <a:p>
                      <a:pPr marL="0" marR="0" lvl="0" indent="0" algn="l" defTabSz="957263" rtl="0" eaLnBrk="1" fontAlgn="base" latinLnBrk="0" hangingPunct="1">
                        <a:lnSpc>
                          <a:spcPts val="1000"/>
                        </a:lnSpc>
                        <a:spcBef>
                          <a:spcPct val="20000"/>
                        </a:spcBef>
                        <a:spcAft>
                          <a:spcPct val="0"/>
                        </a:spcAft>
                        <a:buClrTx/>
                        <a:buSzTx/>
                        <a:buFontTx/>
                        <a:buNone/>
                        <a:tabLst/>
                      </a:pPr>
                      <a:r>
                        <a:rPr kumimoji="1" lang="en-US" altLang="ja-JP" sz="900" b="0" i="0" u="none" strike="noStrike" kern="1200" cap="none" normalizeH="0" baseline="0" dirty="0">
                          <a:ln>
                            <a:noFill/>
                          </a:ln>
                          <a:solidFill>
                            <a:schemeClr val="tx1"/>
                          </a:solidFill>
                          <a:effectLst/>
                          <a:latin typeface="+mj-ea"/>
                          <a:ea typeface="+mn-ea"/>
                          <a:cs typeface="+mn-cs"/>
                        </a:rPr>
                        <a:t>1</a:t>
                      </a:r>
                      <a:r>
                        <a:rPr kumimoji="1" lang="ja-JP" altLang="en-US" sz="900" b="0" i="0" u="none" strike="noStrike" kern="1200" cap="none" normalizeH="0" baseline="0" dirty="0">
                          <a:ln>
                            <a:noFill/>
                          </a:ln>
                          <a:solidFill>
                            <a:schemeClr val="tx1"/>
                          </a:solidFill>
                          <a:effectLst/>
                          <a:latin typeface="+mj-ea"/>
                          <a:ea typeface="+mn-ea"/>
                          <a:cs typeface="+mn-cs"/>
                        </a:rPr>
                        <a:t>ヶ月以上 </a:t>
                      </a:r>
                      <a:r>
                        <a:rPr kumimoji="1" lang="en-US" altLang="ja-JP" sz="900" b="0" i="0" u="none" strike="noStrike" kern="1200" cap="none" normalizeH="0" baseline="0" dirty="0">
                          <a:ln>
                            <a:noFill/>
                          </a:ln>
                          <a:solidFill>
                            <a:schemeClr val="tx1"/>
                          </a:solidFill>
                          <a:effectLst/>
                          <a:latin typeface="+mj-ea"/>
                          <a:ea typeface="+mn-ea"/>
                          <a:cs typeface="+mn-cs"/>
                        </a:rPr>
                        <a:t>33.25</a:t>
                      </a:r>
                      <a:r>
                        <a:rPr kumimoji="1" lang="ja-JP" altLang="en-US" sz="900" b="0" i="0" u="none" strike="noStrike" kern="1200" cap="none" normalizeH="0" baseline="0" dirty="0">
                          <a:ln>
                            <a:noFill/>
                          </a:ln>
                          <a:solidFill>
                            <a:schemeClr val="tx1"/>
                          </a:solidFill>
                          <a:effectLst/>
                          <a:latin typeface="+mj-ea"/>
                          <a:ea typeface="+mn-ea"/>
                          <a:cs typeface="+mn-cs"/>
                        </a:rPr>
                        <a:t>万円</a:t>
                      </a:r>
                      <a:r>
                        <a:rPr kumimoji="1" lang="en-US" altLang="ja-JP" sz="900" b="0" i="0" u="none" strike="noStrike" kern="1200" cap="none" normalizeH="0" baseline="0" dirty="0">
                          <a:ln>
                            <a:noFill/>
                          </a:ln>
                          <a:solidFill>
                            <a:schemeClr val="tx1"/>
                          </a:solidFill>
                          <a:effectLst/>
                          <a:latin typeface="+mj-ea"/>
                          <a:ea typeface="+mn-ea"/>
                          <a:cs typeface="+mn-cs"/>
                        </a:rPr>
                        <a:t>&lt;42</a:t>
                      </a:r>
                      <a:r>
                        <a:rPr kumimoji="1" lang="ja-JP" altLang="en-US" sz="900" b="0" i="0" u="none" strike="noStrike" kern="1200" cap="none" normalizeH="0" baseline="0" dirty="0">
                          <a:ln>
                            <a:noFill/>
                          </a:ln>
                          <a:solidFill>
                            <a:schemeClr val="tx1"/>
                          </a:solidFill>
                          <a:effectLst/>
                          <a:latin typeface="+mj-ea"/>
                          <a:ea typeface="+mn-ea"/>
                          <a:cs typeface="+mn-cs"/>
                        </a:rPr>
                        <a:t>万円</a:t>
                      </a:r>
                      <a:r>
                        <a:rPr kumimoji="1" lang="en-US" altLang="ja-JP" sz="900" b="0" i="0" u="none" strike="noStrike" kern="1200" cap="none" normalizeH="0" baseline="0" dirty="0">
                          <a:ln>
                            <a:noFill/>
                          </a:ln>
                          <a:solidFill>
                            <a:schemeClr val="tx1"/>
                          </a:solidFill>
                          <a:effectLst/>
                          <a:latin typeface="+mj-ea"/>
                          <a:ea typeface="+mn-ea"/>
                          <a:cs typeface="+mn-cs"/>
                        </a:rPr>
                        <a:t>&gt;</a:t>
                      </a:r>
                      <a:endParaRPr kumimoji="1" lang="ja-JP" altLang="en-US" sz="900" b="0" i="0" u="none" strike="noStrike" cap="none" normalizeH="0" baseline="0" dirty="0">
                        <a:ln>
                          <a:noFill/>
                        </a:ln>
                        <a:solidFill>
                          <a:schemeClr val="tx1"/>
                        </a:solidFill>
                        <a:effectLst/>
                        <a:latin typeface="Times New Roman" pitchFamily="18" charset="0"/>
                        <a:ea typeface="ＭＳ Ｐゴシック" pitchFamily="50" charset="-128"/>
                      </a:endParaRPr>
                    </a:p>
                  </a:txBody>
                  <a:tcPr marL="91439"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marL="0" marR="0" lvl="0" indent="0" algn="l" defTabSz="957263" rtl="0" eaLnBrk="1" fontAlgn="base" latinLnBrk="0" hangingPunct="1">
                        <a:lnSpc>
                          <a:spcPts val="1000"/>
                        </a:lnSpc>
                        <a:spcBef>
                          <a:spcPct val="20000"/>
                        </a:spcBef>
                        <a:spcAft>
                          <a:spcPct val="0"/>
                        </a:spcAft>
                        <a:buClrTx/>
                        <a:buSzTx/>
                        <a:buFontTx/>
                        <a:buNone/>
                        <a:tabLst/>
                      </a:pPr>
                      <a:r>
                        <a:rPr kumimoji="1" lang="en-US" altLang="ja-JP" sz="900" b="0" i="0" u="none" strike="noStrike" cap="none" normalizeH="0" baseline="0" dirty="0">
                          <a:ln>
                            <a:noFill/>
                          </a:ln>
                          <a:solidFill>
                            <a:schemeClr val="tx1"/>
                          </a:solidFill>
                          <a:effectLst/>
                          <a:latin typeface="+mj-ea"/>
                          <a:ea typeface="+mj-ea"/>
                        </a:rPr>
                        <a:t>14</a:t>
                      </a:r>
                      <a:r>
                        <a:rPr kumimoji="1" lang="ja-JP" altLang="en-US" sz="900" b="0" i="0" u="none" strike="noStrike" cap="none" normalizeH="0" baseline="0" dirty="0">
                          <a:ln>
                            <a:noFill/>
                          </a:ln>
                          <a:solidFill>
                            <a:schemeClr val="tx1"/>
                          </a:solidFill>
                          <a:effectLst/>
                          <a:latin typeface="+mj-ea"/>
                          <a:ea typeface="+mj-ea"/>
                        </a:rPr>
                        <a:t>日以上 </a:t>
                      </a:r>
                      <a:r>
                        <a:rPr kumimoji="1" lang="en-US" altLang="ja-JP" sz="900" b="0" i="0" u="none" strike="noStrike" cap="none" normalizeH="0" baseline="0" dirty="0">
                          <a:ln>
                            <a:noFill/>
                          </a:ln>
                          <a:solidFill>
                            <a:schemeClr val="tx1"/>
                          </a:solidFill>
                          <a:effectLst/>
                          <a:latin typeface="+mj-ea"/>
                          <a:ea typeface="+mj-ea"/>
                        </a:rPr>
                        <a:t>14.25</a:t>
                      </a:r>
                      <a:r>
                        <a:rPr kumimoji="1" lang="ja-JP" altLang="en-US" sz="900" b="0" i="0" u="none" strike="noStrike" cap="none" normalizeH="0" baseline="0" dirty="0">
                          <a:ln>
                            <a:noFill/>
                          </a:ln>
                          <a:solidFill>
                            <a:schemeClr val="tx1"/>
                          </a:solidFill>
                          <a:effectLst/>
                          <a:latin typeface="+mj-ea"/>
                          <a:ea typeface="+mj-ea"/>
                        </a:rPr>
                        <a:t>万円</a:t>
                      </a:r>
                      <a:r>
                        <a:rPr kumimoji="1" lang="en-US" altLang="ja-JP" sz="900" b="0" i="0" u="none" strike="noStrike" cap="none" normalizeH="0" baseline="0" dirty="0">
                          <a:ln>
                            <a:noFill/>
                          </a:ln>
                          <a:solidFill>
                            <a:schemeClr val="tx1"/>
                          </a:solidFill>
                          <a:effectLst/>
                          <a:latin typeface="+mj-ea"/>
                          <a:ea typeface="+mj-ea"/>
                        </a:rPr>
                        <a:t>&lt;18</a:t>
                      </a:r>
                      <a:r>
                        <a:rPr kumimoji="1" lang="ja-JP" altLang="en-US" sz="900" b="0" i="0" u="none" strike="noStrike" cap="none" normalizeH="0" baseline="0" dirty="0">
                          <a:ln>
                            <a:noFill/>
                          </a:ln>
                          <a:solidFill>
                            <a:schemeClr val="tx1"/>
                          </a:solidFill>
                          <a:effectLst/>
                          <a:latin typeface="+mj-ea"/>
                          <a:ea typeface="+mj-ea"/>
                        </a:rPr>
                        <a:t>万円</a:t>
                      </a:r>
                      <a:r>
                        <a:rPr kumimoji="1" lang="en-US" altLang="ja-JP" sz="900" b="0" i="0" u="none" strike="noStrike" cap="none" normalizeH="0" baseline="0" dirty="0">
                          <a:ln>
                            <a:noFill/>
                          </a:ln>
                          <a:solidFill>
                            <a:schemeClr val="tx1"/>
                          </a:solidFill>
                          <a:effectLst/>
                          <a:latin typeface="+mj-ea"/>
                          <a:ea typeface="+mj-ea"/>
                        </a:rPr>
                        <a:t>&gt;</a:t>
                      </a:r>
                    </a:p>
                    <a:p>
                      <a:pPr marL="0" marR="0" lvl="0" indent="0" algn="l" defTabSz="957263" rtl="0" eaLnBrk="1" fontAlgn="base" latinLnBrk="0" hangingPunct="1">
                        <a:lnSpc>
                          <a:spcPts val="1000"/>
                        </a:lnSpc>
                        <a:spcBef>
                          <a:spcPct val="20000"/>
                        </a:spcBef>
                        <a:spcAft>
                          <a:spcPct val="0"/>
                        </a:spcAft>
                        <a:buClrTx/>
                        <a:buSzTx/>
                        <a:buFontTx/>
                        <a:buNone/>
                        <a:tabLst/>
                      </a:pPr>
                      <a:r>
                        <a:rPr kumimoji="1" lang="en-US" altLang="ja-JP" sz="900" b="0" i="0" u="none" strike="noStrike" kern="1200" cap="none" normalizeH="0" baseline="0" dirty="0">
                          <a:ln>
                            <a:noFill/>
                          </a:ln>
                          <a:solidFill>
                            <a:schemeClr val="tx1"/>
                          </a:solidFill>
                          <a:effectLst/>
                          <a:latin typeface="+mj-ea"/>
                          <a:ea typeface="+mn-ea"/>
                          <a:cs typeface="+mn-cs"/>
                        </a:rPr>
                        <a:t>1</a:t>
                      </a:r>
                      <a:r>
                        <a:rPr kumimoji="1" lang="ja-JP" altLang="en-US" sz="900" b="0" i="0" u="none" strike="noStrike" kern="1200" cap="none" normalizeH="0" baseline="0" dirty="0">
                          <a:ln>
                            <a:noFill/>
                          </a:ln>
                          <a:solidFill>
                            <a:schemeClr val="tx1"/>
                          </a:solidFill>
                          <a:effectLst/>
                          <a:latin typeface="+mj-ea"/>
                          <a:ea typeface="+mn-ea"/>
                          <a:cs typeface="+mn-cs"/>
                        </a:rPr>
                        <a:t>ヶ月以上 </a:t>
                      </a:r>
                      <a:r>
                        <a:rPr kumimoji="1" lang="en-US" altLang="ja-JP" sz="900" b="0" i="0" u="none" strike="noStrike" kern="1200" cap="none" normalizeH="0" baseline="0" dirty="0">
                          <a:ln>
                            <a:noFill/>
                          </a:ln>
                          <a:solidFill>
                            <a:schemeClr val="tx1"/>
                          </a:solidFill>
                          <a:effectLst/>
                          <a:latin typeface="+mj-ea"/>
                          <a:ea typeface="+mn-ea"/>
                          <a:cs typeface="+mn-cs"/>
                        </a:rPr>
                        <a:t>23.75</a:t>
                      </a:r>
                      <a:r>
                        <a:rPr kumimoji="1" lang="ja-JP" altLang="en-US" sz="900" b="0" i="0" u="none" strike="noStrike" kern="1200" cap="none" normalizeH="0" baseline="0" dirty="0">
                          <a:ln>
                            <a:noFill/>
                          </a:ln>
                          <a:solidFill>
                            <a:schemeClr val="tx1"/>
                          </a:solidFill>
                          <a:effectLst/>
                          <a:latin typeface="+mj-ea"/>
                          <a:ea typeface="+mn-ea"/>
                          <a:cs typeface="+mn-cs"/>
                        </a:rPr>
                        <a:t>万円</a:t>
                      </a:r>
                      <a:r>
                        <a:rPr kumimoji="1" lang="en-US" altLang="ja-JP" sz="900" b="0" i="0" u="none" strike="noStrike" kern="1200" cap="none" normalizeH="0" baseline="0" dirty="0">
                          <a:ln>
                            <a:noFill/>
                          </a:ln>
                          <a:solidFill>
                            <a:schemeClr val="tx1"/>
                          </a:solidFill>
                          <a:effectLst/>
                          <a:latin typeface="+mj-ea"/>
                          <a:ea typeface="+mn-ea"/>
                          <a:cs typeface="+mn-cs"/>
                        </a:rPr>
                        <a:t>&lt;30</a:t>
                      </a:r>
                      <a:r>
                        <a:rPr kumimoji="1" lang="ja-JP" altLang="en-US" sz="900" b="0" i="0" u="none" strike="noStrike" kern="1200" cap="none" normalizeH="0" baseline="0" dirty="0">
                          <a:ln>
                            <a:noFill/>
                          </a:ln>
                          <a:solidFill>
                            <a:schemeClr val="tx1"/>
                          </a:solidFill>
                          <a:effectLst/>
                          <a:latin typeface="+mj-ea"/>
                          <a:ea typeface="+mn-ea"/>
                          <a:cs typeface="+mn-cs"/>
                        </a:rPr>
                        <a:t>万円</a:t>
                      </a:r>
                      <a:r>
                        <a:rPr kumimoji="1" lang="en-US" altLang="ja-JP" sz="900" b="0" i="0" u="none" strike="noStrike" kern="1200" cap="none" normalizeH="0" baseline="0" dirty="0">
                          <a:ln>
                            <a:noFill/>
                          </a:ln>
                          <a:solidFill>
                            <a:schemeClr val="tx1"/>
                          </a:solidFill>
                          <a:effectLst/>
                          <a:latin typeface="+mj-ea"/>
                          <a:ea typeface="+mn-ea"/>
                          <a:cs typeface="+mn-cs"/>
                        </a:rPr>
                        <a:t>&gt;</a:t>
                      </a:r>
                    </a:p>
                    <a:p>
                      <a:pPr marL="0" marR="0" lvl="0" indent="0" algn="l" defTabSz="957263" rtl="0" eaLnBrk="1" fontAlgn="base" latinLnBrk="0" hangingPunct="1">
                        <a:lnSpc>
                          <a:spcPts val="1000"/>
                        </a:lnSpc>
                        <a:spcBef>
                          <a:spcPct val="20000"/>
                        </a:spcBef>
                        <a:spcAft>
                          <a:spcPct val="0"/>
                        </a:spcAft>
                        <a:buClrTx/>
                        <a:buSzTx/>
                        <a:buFontTx/>
                        <a:buNone/>
                        <a:tabLst/>
                      </a:pPr>
                      <a:r>
                        <a:rPr kumimoji="1" lang="en-US" altLang="ja-JP" sz="900" b="0" i="0" u="none" strike="noStrike" kern="1200" cap="none" normalizeH="0" baseline="0" dirty="0">
                          <a:ln>
                            <a:noFill/>
                          </a:ln>
                          <a:solidFill>
                            <a:schemeClr val="tx1"/>
                          </a:solidFill>
                          <a:effectLst/>
                          <a:latin typeface="+mj-ea"/>
                          <a:ea typeface="+mn-ea"/>
                          <a:cs typeface="+mn-cs"/>
                        </a:rPr>
                        <a:t>2</a:t>
                      </a:r>
                      <a:r>
                        <a:rPr kumimoji="1" lang="ja-JP" altLang="en-US" sz="900" b="0" i="0" u="none" strike="noStrike" kern="1200" cap="none" normalizeH="0" baseline="0" dirty="0">
                          <a:ln>
                            <a:noFill/>
                          </a:ln>
                          <a:solidFill>
                            <a:schemeClr val="tx1"/>
                          </a:solidFill>
                          <a:effectLst/>
                          <a:latin typeface="+mj-ea"/>
                          <a:ea typeface="+mn-ea"/>
                          <a:cs typeface="+mn-cs"/>
                        </a:rPr>
                        <a:t>ヶ月以上 </a:t>
                      </a:r>
                      <a:r>
                        <a:rPr kumimoji="1" lang="en-US" altLang="ja-JP" sz="900" b="0" i="0" u="none" strike="noStrike" kern="1200" cap="none" normalizeH="0" baseline="0" dirty="0">
                          <a:ln>
                            <a:noFill/>
                          </a:ln>
                          <a:solidFill>
                            <a:schemeClr val="tx1"/>
                          </a:solidFill>
                          <a:effectLst/>
                          <a:latin typeface="+mj-ea"/>
                          <a:ea typeface="+mn-ea"/>
                          <a:cs typeface="+mn-cs"/>
                        </a:rPr>
                        <a:t>33.25</a:t>
                      </a:r>
                      <a:r>
                        <a:rPr kumimoji="1" lang="ja-JP" altLang="en-US" sz="900" b="0" i="0" u="none" strike="noStrike" kern="1200" cap="none" normalizeH="0" baseline="0" dirty="0">
                          <a:ln>
                            <a:noFill/>
                          </a:ln>
                          <a:solidFill>
                            <a:schemeClr val="tx1"/>
                          </a:solidFill>
                          <a:effectLst/>
                          <a:latin typeface="+mj-ea"/>
                          <a:ea typeface="+mn-ea"/>
                          <a:cs typeface="+mn-cs"/>
                        </a:rPr>
                        <a:t>万円</a:t>
                      </a:r>
                      <a:r>
                        <a:rPr kumimoji="1" lang="en-US" altLang="ja-JP" sz="900" b="0" i="0" u="none" strike="noStrike" kern="1200" cap="none" normalizeH="0" baseline="0" dirty="0">
                          <a:ln>
                            <a:noFill/>
                          </a:ln>
                          <a:solidFill>
                            <a:schemeClr val="tx1"/>
                          </a:solidFill>
                          <a:effectLst/>
                          <a:latin typeface="+mj-ea"/>
                          <a:ea typeface="+mn-ea"/>
                          <a:cs typeface="+mn-cs"/>
                        </a:rPr>
                        <a:t>&lt;42</a:t>
                      </a:r>
                      <a:r>
                        <a:rPr kumimoji="1" lang="ja-JP" altLang="en-US" sz="900" b="0" i="0" u="none" strike="noStrike" kern="1200" cap="none" normalizeH="0" baseline="0" dirty="0">
                          <a:ln>
                            <a:noFill/>
                          </a:ln>
                          <a:solidFill>
                            <a:schemeClr val="tx1"/>
                          </a:solidFill>
                          <a:effectLst/>
                          <a:latin typeface="+mj-ea"/>
                          <a:ea typeface="+mn-ea"/>
                          <a:cs typeface="+mn-cs"/>
                        </a:rPr>
                        <a:t>万円</a:t>
                      </a:r>
                      <a:r>
                        <a:rPr kumimoji="1" lang="en-US" altLang="ja-JP" sz="900" b="0" i="0" u="none" strike="noStrike" kern="1200" cap="none" normalizeH="0" baseline="0" dirty="0">
                          <a:ln>
                            <a:noFill/>
                          </a:ln>
                          <a:solidFill>
                            <a:schemeClr val="tx1"/>
                          </a:solidFill>
                          <a:effectLst/>
                          <a:latin typeface="+mj-ea"/>
                          <a:ea typeface="+mn-ea"/>
                          <a:cs typeface="+mn-cs"/>
                        </a:rPr>
                        <a:t>&gt;</a:t>
                      </a:r>
                      <a:endParaRPr kumimoji="1" lang="ja-JP" altLang="en-US" sz="900" b="0" i="0" u="none" strike="noStrike" cap="none" normalizeH="0" baseline="0" dirty="0">
                        <a:ln>
                          <a:noFill/>
                        </a:ln>
                        <a:solidFill>
                          <a:schemeClr val="tx1"/>
                        </a:solidFill>
                        <a:effectLst/>
                        <a:latin typeface="Times New Roman" pitchFamily="18" charset="0"/>
                        <a:ea typeface="ＭＳ Ｐゴシック" pitchFamily="50" charset="-128"/>
                      </a:endParaRPr>
                    </a:p>
                  </a:txBody>
                  <a:tcPr marL="91439"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2"/>
                  </a:ext>
                </a:extLst>
              </a:tr>
              <a:tr h="330234">
                <a:tc>
                  <a:txBody>
                    <a:bodyPr/>
                    <a:lstStyle/>
                    <a:p>
                      <a:pPr algn="l" rtl="0" fontAlgn="ctr">
                        <a:lnSpc>
                          <a:spcPts val="1000"/>
                        </a:lnSpc>
                      </a:pPr>
                      <a:r>
                        <a:rPr lang="ja-JP" altLang="en-US" sz="900" b="0" i="0" u="none" strike="noStrike" dirty="0">
                          <a:solidFill>
                            <a:schemeClr val="tx1"/>
                          </a:solidFill>
                          <a:effectLst/>
                          <a:latin typeface="ＭＳ Ｐゴシック"/>
                        </a:rPr>
                        <a:t>③育児目的休暇の導入・利用</a:t>
                      </a:r>
                      <a:endParaRPr lang="en-US" altLang="ja-JP" sz="900" b="0" i="0" u="none" strike="noStrike" dirty="0">
                        <a:solidFill>
                          <a:schemeClr val="tx1"/>
                        </a:solidFill>
                        <a:effectLst/>
                        <a:latin typeface="ＭＳ Ｐゴシック"/>
                      </a:endParaRPr>
                    </a:p>
                  </a:txBody>
                  <a:tcPr marL="91439"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l" defTabSz="957263" rtl="0" eaLnBrk="1" fontAlgn="base" latinLnBrk="0" hangingPunct="1">
                        <a:lnSpc>
                          <a:spcPts val="1000"/>
                        </a:lnSpc>
                        <a:spcBef>
                          <a:spcPct val="20000"/>
                        </a:spcBef>
                        <a:spcAft>
                          <a:spcPct val="0"/>
                        </a:spcAft>
                        <a:buClrTx/>
                        <a:buSzTx/>
                        <a:buFontTx/>
                        <a:buNone/>
                        <a:tabLst/>
                      </a:pPr>
                      <a:r>
                        <a:rPr kumimoji="1" lang="en-US" altLang="ja-JP" sz="900" b="0" i="0" u="none" strike="noStrike" kern="1200" cap="none" normalizeH="0" baseline="0" dirty="0">
                          <a:ln>
                            <a:noFill/>
                          </a:ln>
                          <a:solidFill>
                            <a:schemeClr val="tx1"/>
                          </a:solidFill>
                          <a:effectLst/>
                          <a:latin typeface="+mj-ea"/>
                          <a:ea typeface="+mn-ea"/>
                          <a:cs typeface="+mn-cs"/>
                        </a:rPr>
                        <a:t>28.5</a:t>
                      </a:r>
                      <a:r>
                        <a:rPr kumimoji="1" lang="ja-JP" altLang="en-US" sz="900" b="0" i="0" u="none" strike="noStrike" kern="1200" cap="none" normalizeH="0" baseline="0" dirty="0">
                          <a:ln>
                            <a:noFill/>
                          </a:ln>
                          <a:solidFill>
                            <a:schemeClr val="tx1"/>
                          </a:solidFill>
                          <a:effectLst/>
                          <a:latin typeface="+mj-ea"/>
                          <a:ea typeface="+mn-ea"/>
                          <a:cs typeface="+mn-cs"/>
                        </a:rPr>
                        <a:t>万円</a:t>
                      </a:r>
                      <a:r>
                        <a:rPr kumimoji="1" lang="en-US" altLang="ja-JP" sz="900" b="0" i="0" u="none" strike="noStrike" kern="1200" cap="none" normalizeH="0" baseline="0" dirty="0">
                          <a:ln>
                            <a:noFill/>
                          </a:ln>
                          <a:solidFill>
                            <a:schemeClr val="tx1"/>
                          </a:solidFill>
                          <a:effectLst/>
                          <a:latin typeface="+mj-ea"/>
                          <a:ea typeface="+mn-ea"/>
                          <a:cs typeface="+mn-cs"/>
                        </a:rPr>
                        <a:t>&lt;36</a:t>
                      </a:r>
                      <a:r>
                        <a:rPr kumimoji="1" lang="ja-JP" altLang="en-US" sz="900" b="0" i="0" u="none" strike="noStrike" kern="1200" cap="none" normalizeH="0" baseline="0" dirty="0">
                          <a:ln>
                            <a:noFill/>
                          </a:ln>
                          <a:solidFill>
                            <a:schemeClr val="tx1"/>
                          </a:solidFill>
                          <a:effectLst/>
                          <a:latin typeface="+mj-ea"/>
                          <a:ea typeface="+mn-ea"/>
                          <a:cs typeface="+mn-cs"/>
                        </a:rPr>
                        <a:t>万円</a:t>
                      </a:r>
                      <a:r>
                        <a:rPr kumimoji="1" lang="en-US" altLang="ja-JP" sz="900" b="0" i="0" u="none" strike="noStrike" kern="1200" cap="none" normalizeH="0" baseline="0" dirty="0">
                          <a:ln>
                            <a:noFill/>
                          </a:ln>
                          <a:solidFill>
                            <a:schemeClr val="tx1"/>
                          </a:solidFill>
                          <a:effectLst/>
                          <a:latin typeface="+mj-ea"/>
                          <a:ea typeface="+mn-ea"/>
                          <a:cs typeface="+mn-cs"/>
                        </a:rPr>
                        <a:t>&gt;</a:t>
                      </a:r>
                      <a:endParaRPr kumimoji="1" lang="ja-JP" altLang="en-US" sz="900" b="0" i="0" u="none" strike="noStrike" cap="none" normalizeH="0" baseline="0" dirty="0">
                        <a:ln>
                          <a:noFill/>
                        </a:ln>
                        <a:solidFill>
                          <a:schemeClr val="tx1"/>
                        </a:solidFill>
                        <a:effectLst/>
                        <a:latin typeface="Times New Roman" pitchFamily="18" charset="0"/>
                        <a:ea typeface="ＭＳ Ｐゴシック" pitchFamily="50" charset="-128"/>
                      </a:endParaRPr>
                    </a:p>
                  </a:txBody>
                  <a:tcPr marL="91439"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marL="0" marR="0" lvl="0" indent="0" algn="l" defTabSz="957263" rtl="0" eaLnBrk="1" fontAlgn="base" latinLnBrk="0" hangingPunct="1">
                        <a:lnSpc>
                          <a:spcPts val="1000"/>
                        </a:lnSpc>
                        <a:spcBef>
                          <a:spcPct val="20000"/>
                        </a:spcBef>
                        <a:spcAft>
                          <a:spcPct val="0"/>
                        </a:spcAft>
                        <a:buClrTx/>
                        <a:buSzTx/>
                        <a:buFontTx/>
                        <a:buNone/>
                        <a:tabLst/>
                      </a:pPr>
                      <a:r>
                        <a:rPr kumimoji="1" lang="en-US" altLang="ja-JP" sz="900" b="0" i="0" u="none" strike="noStrike" kern="1200" cap="none" normalizeH="0" baseline="0" dirty="0">
                          <a:ln>
                            <a:noFill/>
                          </a:ln>
                          <a:solidFill>
                            <a:schemeClr val="tx1"/>
                          </a:solidFill>
                          <a:effectLst/>
                          <a:latin typeface="+mj-ea"/>
                          <a:ea typeface="+mn-ea"/>
                          <a:cs typeface="+mn-cs"/>
                        </a:rPr>
                        <a:t>14.25</a:t>
                      </a:r>
                      <a:r>
                        <a:rPr kumimoji="1" lang="ja-JP" altLang="en-US" sz="900" b="0" i="0" u="none" strike="noStrike" kern="1200" cap="none" normalizeH="0" baseline="0" dirty="0">
                          <a:ln>
                            <a:noFill/>
                          </a:ln>
                          <a:solidFill>
                            <a:schemeClr val="tx1"/>
                          </a:solidFill>
                          <a:effectLst/>
                          <a:latin typeface="+mj-ea"/>
                          <a:ea typeface="+mn-ea"/>
                          <a:cs typeface="+mn-cs"/>
                        </a:rPr>
                        <a:t>万円</a:t>
                      </a:r>
                      <a:r>
                        <a:rPr kumimoji="1" lang="en-US" altLang="ja-JP" sz="900" b="0" i="0" u="none" strike="noStrike" kern="1200" cap="none" normalizeH="0" baseline="0" dirty="0">
                          <a:ln>
                            <a:noFill/>
                          </a:ln>
                          <a:solidFill>
                            <a:schemeClr val="tx1"/>
                          </a:solidFill>
                          <a:effectLst/>
                          <a:latin typeface="+mj-ea"/>
                          <a:ea typeface="+mn-ea"/>
                          <a:cs typeface="+mn-cs"/>
                        </a:rPr>
                        <a:t>&lt;18</a:t>
                      </a:r>
                      <a:r>
                        <a:rPr kumimoji="1" lang="ja-JP" altLang="en-US" sz="900" b="0" i="0" u="none" strike="noStrike" kern="1200" cap="none" normalizeH="0" baseline="0" dirty="0">
                          <a:ln>
                            <a:noFill/>
                          </a:ln>
                          <a:solidFill>
                            <a:schemeClr val="tx1"/>
                          </a:solidFill>
                          <a:effectLst/>
                          <a:latin typeface="+mj-ea"/>
                          <a:ea typeface="+mn-ea"/>
                          <a:cs typeface="+mn-cs"/>
                        </a:rPr>
                        <a:t>万円</a:t>
                      </a:r>
                      <a:r>
                        <a:rPr kumimoji="1" lang="en-US" altLang="ja-JP" sz="900" b="0" i="0" u="none" strike="noStrike" kern="1200" cap="none" normalizeH="0" baseline="0" dirty="0">
                          <a:ln>
                            <a:noFill/>
                          </a:ln>
                          <a:solidFill>
                            <a:schemeClr val="tx1"/>
                          </a:solidFill>
                          <a:effectLst/>
                          <a:latin typeface="+mj-ea"/>
                          <a:ea typeface="+mn-ea"/>
                          <a:cs typeface="+mn-cs"/>
                        </a:rPr>
                        <a:t>&gt;</a:t>
                      </a:r>
                      <a:endParaRPr kumimoji="1" lang="ja-JP" altLang="en-US" sz="900" b="0" i="0" u="none" strike="noStrike" cap="none" normalizeH="0" baseline="0" dirty="0">
                        <a:ln>
                          <a:noFill/>
                        </a:ln>
                        <a:solidFill>
                          <a:schemeClr val="tx1"/>
                        </a:solidFill>
                        <a:effectLst/>
                        <a:latin typeface="Times New Roman" pitchFamily="18" charset="0"/>
                        <a:ea typeface="ＭＳ Ｐゴシック" pitchFamily="50" charset="-128"/>
                      </a:endParaRPr>
                    </a:p>
                  </a:txBody>
                  <a:tcPr marL="91439"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3"/>
                  </a:ext>
                </a:extLst>
              </a:tr>
            </a:tbl>
          </a:graphicData>
        </a:graphic>
      </p:graphicFrame>
      <p:sp>
        <p:nvSpPr>
          <p:cNvPr id="33" name="Text Box 46"/>
          <p:cNvSpPr txBox="1">
            <a:spLocks noChangeArrowheads="1"/>
          </p:cNvSpPr>
          <p:nvPr/>
        </p:nvSpPr>
        <p:spPr bwMode="auto">
          <a:xfrm>
            <a:off x="-15551" y="5003884"/>
            <a:ext cx="2142894" cy="369332"/>
          </a:xfrm>
          <a:prstGeom prst="rect">
            <a:avLst/>
          </a:prstGeom>
          <a:noFill/>
          <a:ln w="9525">
            <a:noFill/>
            <a:miter lim="800000"/>
            <a:headEnd/>
            <a:tailEnd/>
          </a:ln>
        </p:spPr>
        <p:txBody>
          <a:bodyPr wrap="square">
            <a:spAutoFit/>
          </a:bodyPr>
          <a:lstStyle/>
          <a:p>
            <a:pPr marL="85725" indent="-85725" fontAlgn="base">
              <a:spcBef>
                <a:spcPct val="0"/>
              </a:spcBef>
              <a:spcAft>
                <a:spcPct val="0"/>
              </a:spcAft>
            </a:pPr>
            <a:r>
              <a:rPr lang="ja-JP" altLang="en-US" sz="900" dirty="0">
                <a:solidFill>
                  <a:prstClr val="black"/>
                </a:solidFill>
                <a:latin typeface="ＭＳ ゴシック" pitchFamily="49" charset="-128"/>
                <a:ea typeface="ＭＳ ゴシック" pitchFamily="49" charset="-128"/>
              </a:rPr>
              <a:t>①対象労働者が介護休業を</a:t>
            </a:r>
            <a:r>
              <a:rPr lang="ja-JP" altLang="en-US" sz="900" u="sng" dirty="0">
                <a:solidFill>
                  <a:prstClr val="black"/>
                </a:solidFill>
                <a:latin typeface="ＭＳ ゴシック" pitchFamily="49" charset="-128"/>
                <a:ea typeface="ＭＳ ゴシック" pitchFamily="49" charset="-128"/>
              </a:rPr>
              <a:t>合計</a:t>
            </a:r>
            <a:r>
              <a:rPr lang="en-US" altLang="ja-JP" sz="900" u="sng" dirty="0">
                <a:solidFill>
                  <a:prstClr val="black"/>
                </a:solidFill>
                <a:latin typeface="ＭＳ ゴシック" pitchFamily="49" charset="-128"/>
                <a:ea typeface="ＭＳ ゴシック" pitchFamily="49" charset="-128"/>
              </a:rPr>
              <a:t>14</a:t>
            </a:r>
            <a:r>
              <a:rPr lang="ja-JP" altLang="en-US" sz="900" u="sng" dirty="0">
                <a:solidFill>
                  <a:prstClr val="black"/>
                </a:solidFill>
                <a:latin typeface="ＭＳ ゴシック" pitchFamily="49" charset="-128"/>
                <a:ea typeface="ＭＳ ゴシック" pitchFamily="49" charset="-128"/>
              </a:rPr>
              <a:t>日以上取得</a:t>
            </a:r>
            <a:r>
              <a:rPr lang="ja-JP" altLang="en-US" sz="900" dirty="0">
                <a:solidFill>
                  <a:prstClr val="black"/>
                </a:solidFill>
                <a:latin typeface="ＭＳ ゴシック" pitchFamily="49" charset="-128"/>
                <a:ea typeface="ＭＳ ゴシック" pitchFamily="49" charset="-128"/>
              </a:rPr>
              <a:t>し、復帰した場合</a:t>
            </a:r>
            <a:endParaRPr lang="en-US" altLang="ja-JP" sz="900" dirty="0">
              <a:solidFill>
                <a:prstClr val="black"/>
              </a:solidFill>
              <a:latin typeface="ＭＳ ゴシック" pitchFamily="49" charset="-128"/>
              <a:ea typeface="ＭＳ ゴシック" pitchFamily="49" charset="-128"/>
            </a:endParaRPr>
          </a:p>
        </p:txBody>
      </p:sp>
      <p:sp>
        <p:nvSpPr>
          <p:cNvPr id="35" name="Text Box 46"/>
          <p:cNvSpPr txBox="1">
            <a:spLocks noChangeArrowheads="1"/>
          </p:cNvSpPr>
          <p:nvPr/>
        </p:nvSpPr>
        <p:spPr bwMode="auto">
          <a:xfrm>
            <a:off x="56456" y="1030380"/>
            <a:ext cx="5107228" cy="723275"/>
          </a:xfrm>
          <a:prstGeom prst="rect">
            <a:avLst/>
          </a:prstGeom>
          <a:noFill/>
          <a:ln w="9525">
            <a:noFill/>
            <a:miter lim="800000"/>
            <a:headEnd/>
            <a:tailEnd/>
          </a:ln>
        </p:spPr>
        <p:txBody>
          <a:bodyPr wrap="square">
            <a:spAutoFit/>
          </a:bodyPr>
          <a:lstStyle/>
          <a:p>
            <a:pPr fontAlgn="base">
              <a:spcBef>
                <a:spcPct val="0"/>
              </a:spcBef>
              <a:spcAft>
                <a:spcPct val="0"/>
              </a:spcAft>
            </a:pPr>
            <a:r>
              <a:rPr lang="ja-JP" altLang="en-US" sz="900" b="1" dirty="0">
                <a:solidFill>
                  <a:prstClr val="black"/>
                </a:solidFill>
                <a:latin typeface="ＭＳ ゴシック" pitchFamily="49" charset="-128"/>
                <a:ea typeface="ＭＳ ゴシック" pitchFamily="49" charset="-128"/>
              </a:rPr>
              <a:t>①育休取得時　②職場復帰時：</a:t>
            </a:r>
            <a:r>
              <a:rPr lang="ja-JP" altLang="en-US" sz="900" dirty="0">
                <a:solidFill>
                  <a:prstClr val="black"/>
                </a:solidFill>
                <a:latin typeface="ＭＳ ゴシック" pitchFamily="49" charset="-128"/>
                <a:ea typeface="ＭＳ ゴシック" pitchFamily="49" charset="-128"/>
              </a:rPr>
              <a:t>「育休復帰支援プラン」を策定及び導入し、プランに沿って対象労働者の円滑な育児休業の取得・復帰に取り組んだ場合</a:t>
            </a:r>
            <a:endParaRPr lang="en-US" altLang="ja-JP" sz="900" dirty="0">
              <a:solidFill>
                <a:prstClr val="black"/>
              </a:solidFill>
              <a:latin typeface="ＭＳ ゴシック" pitchFamily="49" charset="-128"/>
              <a:ea typeface="ＭＳ ゴシック" pitchFamily="49" charset="-128"/>
            </a:endParaRPr>
          </a:p>
          <a:p>
            <a:pPr fontAlgn="base">
              <a:spcBef>
                <a:spcPts val="600"/>
              </a:spcBef>
              <a:spcAft>
                <a:spcPct val="0"/>
              </a:spcAft>
            </a:pPr>
            <a:r>
              <a:rPr lang="ja-JP" altLang="en-US" sz="900" dirty="0">
                <a:solidFill>
                  <a:prstClr val="black"/>
                </a:solidFill>
                <a:latin typeface="ＭＳ ゴシック" pitchFamily="49" charset="-128"/>
                <a:ea typeface="ＭＳ ゴシック" pitchFamily="49" charset="-128"/>
              </a:rPr>
              <a:t>＜職場支援加算＞</a:t>
            </a:r>
            <a:r>
              <a:rPr lang="ja-JP" altLang="en-US" sz="900" b="1" dirty="0">
                <a:solidFill>
                  <a:prstClr val="black"/>
                </a:solidFill>
                <a:latin typeface="ＭＳ ゴシック" pitchFamily="49" charset="-128"/>
                <a:ea typeface="ＭＳ ゴシック" pitchFamily="49" charset="-128"/>
              </a:rPr>
              <a:t>：</a:t>
            </a:r>
            <a:r>
              <a:rPr lang="ja-JP" altLang="en-US" sz="900" dirty="0">
                <a:solidFill>
                  <a:prstClr val="black"/>
                </a:solidFill>
                <a:latin typeface="ＭＳ ゴシック" pitchFamily="49" charset="-128"/>
                <a:ea typeface="ＭＳ ゴシック" pitchFamily="49" charset="-128"/>
              </a:rPr>
              <a:t>育休取得者の業務を代替する職場の労働者に、業務代替手当等を支給するとともに残業抑制のための業務見直しなどの職場支援の取組をした場合</a:t>
            </a:r>
            <a:endParaRPr lang="en-US" altLang="ja-JP" sz="900" dirty="0">
              <a:solidFill>
                <a:prstClr val="black"/>
              </a:solidFill>
              <a:latin typeface="ＭＳ ゴシック" pitchFamily="49" charset="-128"/>
              <a:ea typeface="ＭＳ ゴシック" pitchFamily="49" charset="-128"/>
            </a:endParaRPr>
          </a:p>
        </p:txBody>
      </p:sp>
      <p:sp>
        <p:nvSpPr>
          <p:cNvPr id="39" name="角丸四角形 38"/>
          <p:cNvSpPr/>
          <p:nvPr/>
        </p:nvSpPr>
        <p:spPr bwMode="auto">
          <a:xfrm rot="10800000" flipV="1">
            <a:off x="28102" y="4293096"/>
            <a:ext cx="5000785" cy="288031"/>
          </a:xfrm>
          <a:prstGeom prst="roundRect">
            <a:avLst>
              <a:gd name="adj" fmla="val 18791"/>
            </a:avLst>
          </a:prstGeom>
          <a:gradFill flip="none" rotWithShape="1">
            <a:gsLst>
              <a:gs pos="0">
                <a:srgbClr val="92D050"/>
              </a:gs>
              <a:gs pos="0">
                <a:srgbClr val="92D050"/>
              </a:gs>
              <a:gs pos="100000">
                <a:schemeClr val="bg1"/>
              </a:gs>
            </a:gsLst>
            <a:lin ang="5400000" scaled="1"/>
            <a:tileRect/>
          </a:gradFill>
          <a:ln w="9525" cap="flat" cmpd="sng" algn="ctr">
            <a:solidFill>
              <a:schemeClr val="tx1"/>
            </a:solidFill>
            <a:prstDash val="solid"/>
            <a:round/>
            <a:headEnd type="none" w="med" len="med"/>
            <a:tailEnd type="triangle" w="med" len="med"/>
          </a:ln>
          <a:effectLst/>
        </p:spPr>
        <p:txBody>
          <a:bodyPr vert="horz" wrap="square" lIns="91440" tIns="108000" rIns="91440" bIns="45720" numCol="1" rtlCol="0" anchor="ctr" anchorCtr="0" compatLnSpc="1">
            <a:prstTxWarp prst="textNoShape">
              <a:avLst/>
            </a:prstTxWarp>
          </a:bodyPr>
          <a:lstStyle/>
          <a:p>
            <a:pPr algn="ctr" fontAlgn="base">
              <a:spcBef>
                <a:spcPct val="0"/>
              </a:spcBef>
              <a:spcAft>
                <a:spcPct val="0"/>
              </a:spcAft>
            </a:pP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介護離職防止支援コース </a:t>
            </a:r>
            <a:r>
              <a:rPr lang="ja-JP" altLang="en-US" sz="1200" dirty="0">
                <a:solidFill>
                  <a:prstClr val="black"/>
                </a:solidFill>
                <a:latin typeface="Times New Roman" pitchFamily="18" charset="0"/>
                <a:ea typeface="ＤＦ特太ゴシック体" pitchFamily="1" charset="-128"/>
              </a:rPr>
              <a:t>  </a:t>
            </a:r>
            <a:endParaRPr lang="ja-JP" altLang="en-US" sz="1200" dirty="0">
              <a:solidFill>
                <a:prstClr val="black"/>
              </a:solidFill>
              <a:latin typeface="ＭＳ ゴシック" panose="020B0609070205080204" pitchFamily="49" charset="-128"/>
              <a:ea typeface="ＭＳ ゴシック" panose="020B0609070205080204" pitchFamily="49" charset="-128"/>
            </a:endParaRPr>
          </a:p>
        </p:txBody>
      </p:sp>
      <p:sp>
        <p:nvSpPr>
          <p:cNvPr id="25" name="Text Box 46"/>
          <p:cNvSpPr txBox="1">
            <a:spLocks noChangeArrowheads="1"/>
          </p:cNvSpPr>
          <p:nvPr/>
        </p:nvSpPr>
        <p:spPr bwMode="auto">
          <a:xfrm>
            <a:off x="56457" y="4581128"/>
            <a:ext cx="5052082" cy="507831"/>
          </a:xfrm>
          <a:prstGeom prst="rect">
            <a:avLst/>
          </a:prstGeom>
          <a:noFill/>
          <a:ln w="9525">
            <a:noFill/>
            <a:miter lim="800000"/>
            <a:headEnd/>
            <a:tailEnd/>
          </a:ln>
        </p:spPr>
        <p:txBody>
          <a:bodyPr wrap="square">
            <a:spAutoFit/>
          </a:bodyPr>
          <a:lstStyle/>
          <a:p>
            <a:pPr fontAlgn="base">
              <a:spcBef>
                <a:spcPct val="0"/>
              </a:spcBef>
              <a:spcAft>
                <a:spcPct val="0"/>
              </a:spcAft>
            </a:pPr>
            <a:r>
              <a:rPr lang="ja-JP" altLang="en-US" sz="900" dirty="0">
                <a:solidFill>
                  <a:prstClr val="black"/>
                </a:solidFill>
                <a:latin typeface="ＭＳ ゴシック" pitchFamily="49" charset="-128"/>
                <a:ea typeface="ＭＳ ゴシック" pitchFamily="49" charset="-128"/>
              </a:rPr>
              <a:t>　「介護支援プラン」を策定し、プランに基づき労働者の円滑な介護休業の取得・復帰に取り組んだ</a:t>
            </a:r>
            <a:r>
              <a:rPr lang="ja-JP" altLang="en-US" sz="900" b="1" u="sng" dirty="0">
                <a:solidFill>
                  <a:prstClr val="black"/>
                </a:solidFill>
                <a:latin typeface="ＭＳ ゴシック" pitchFamily="49" charset="-128"/>
                <a:ea typeface="ＭＳ ゴシック" pitchFamily="49" charset="-128"/>
              </a:rPr>
              <a:t>中小企業事業主</a:t>
            </a:r>
            <a:r>
              <a:rPr lang="ja-JP" altLang="en-US" sz="900" dirty="0">
                <a:solidFill>
                  <a:prstClr val="black"/>
                </a:solidFill>
                <a:latin typeface="ＭＳ ゴシック" pitchFamily="49" charset="-128"/>
                <a:ea typeface="ＭＳ ゴシック" pitchFamily="49" charset="-128"/>
              </a:rPr>
              <a:t>、または</a:t>
            </a:r>
            <a:r>
              <a:rPr lang="ja-JP" altLang="en-US" sz="900" b="1" u="sng" dirty="0">
                <a:solidFill>
                  <a:prstClr val="black"/>
                </a:solidFill>
                <a:latin typeface="ＭＳ ゴシック" pitchFamily="49" charset="-128"/>
                <a:ea typeface="ＭＳ ゴシック" pitchFamily="49" charset="-128"/>
              </a:rPr>
              <a:t>介護のための柔軟な就労形態の制度を導入し、利用者が生じた中小企業事業主</a:t>
            </a:r>
            <a:r>
              <a:rPr lang="ja-JP" altLang="en-US" sz="900" dirty="0">
                <a:solidFill>
                  <a:prstClr val="black"/>
                </a:solidFill>
                <a:latin typeface="ＭＳ ゴシック" pitchFamily="49" charset="-128"/>
                <a:ea typeface="ＭＳ ゴシック" pitchFamily="49" charset="-128"/>
              </a:rPr>
              <a:t>に支給する。 </a:t>
            </a:r>
            <a:endParaRPr lang="en-US" altLang="ja-JP" sz="900" dirty="0">
              <a:solidFill>
                <a:prstClr val="black"/>
              </a:solidFill>
              <a:latin typeface="ＭＳ ゴシック" pitchFamily="49" charset="-128"/>
              <a:ea typeface="ＭＳ ゴシック" pitchFamily="49" charset="-128"/>
            </a:endParaRPr>
          </a:p>
        </p:txBody>
      </p:sp>
      <p:sp>
        <p:nvSpPr>
          <p:cNvPr id="40" name="角丸四角形 39"/>
          <p:cNvSpPr/>
          <p:nvPr/>
        </p:nvSpPr>
        <p:spPr bwMode="auto">
          <a:xfrm>
            <a:off x="56457" y="548680"/>
            <a:ext cx="4972430" cy="273226"/>
          </a:xfrm>
          <a:prstGeom prst="roundRect">
            <a:avLst/>
          </a:prstGeom>
          <a:gradFill flip="none" rotWithShape="1">
            <a:gsLst>
              <a:gs pos="0">
                <a:srgbClr val="92D050"/>
              </a:gs>
              <a:gs pos="0">
                <a:srgbClr val="92D050"/>
              </a:gs>
              <a:gs pos="100000">
                <a:schemeClr val="bg1"/>
              </a:gs>
            </a:gsLst>
            <a:lin ang="5400000" scaled="1"/>
            <a:tileRect/>
          </a:grad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algn="ctr" fontAlgn="base">
              <a:spcBef>
                <a:spcPct val="0"/>
              </a:spcBef>
              <a:spcAft>
                <a:spcPct val="0"/>
              </a:spcAft>
            </a:pP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育児休業等支援コース </a:t>
            </a:r>
            <a:r>
              <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sz="9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p:txBody>
      </p:sp>
      <p:graphicFrame>
        <p:nvGraphicFramePr>
          <p:cNvPr id="29" name="表 28"/>
          <p:cNvGraphicFramePr>
            <a:graphicFrameLocks noGrp="1"/>
          </p:cNvGraphicFramePr>
          <p:nvPr>
            <p:extLst>
              <p:ext uri="{D42A27DB-BD31-4B8C-83A1-F6EECF244321}">
                <p14:modId xmlns:p14="http://schemas.microsoft.com/office/powerpoint/2010/main" val="2173488101"/>
              </p:ext>
            </p:extLst>
          </p:nvPr>
        </p:nvGraphicFramePr>
        <p:xfrm>
          <a:off x="141561" y="2644896"/>
          <a:ext cx="4811439" cy="1216152"/>
        </p:xfrm>
        <a:graphic>
          <a:graphicData uri="http://schemas.openxmlformats.org/drawingml/2006/table">
            <a:tbl>
              <a:tblPr>
                <a:effectLst>
                  <a:outerShdw blurRad="50800" dist="50800" dir="5400000" sx="7000" sy="7000" algn="ctr" rotWithShape="0">
                    <a:srgbClr val="000000">
                      <a:alpha val="43137"/>
                    </a:srgbClr>
                  </a:outerShdw>
                </a:effectLst>
              </a:tblPr>
              <a:tblGrid>
                <a:gridCol w="1283045">
                  <a:extLst>
                    <a:ext uri="{9D8B030D-6E8A-4147-A177-3AD203B41FA5}">
                      <a16:colId xmlns:a16="http://schemas.microsoft.com/office/drawing/2014/main" val="20000"/>
                    </a:ext>
                  </a:extLst>
                </a:gridCol>
                <a:gridCol w="1224138">
                  <a:extLst>
                    <a:ext uri="{9D8B030D-6E8A-4147-A177-3AD203B41FA5}">
                      <a16:colId xmlns:a16="http://schemas.microsoft.com/office/drawing/2014/main" val="20001"/>
                    </a:ext>
                  </a:extLst>
                </a:gridCol>
                <a:gridCol w="2304256">
                  <a:extLst>
                    <a:ext uri="{9D8B030D-6E8A-4147-A177-3AD203B41FA5}">
                      <a16:colId xmlns:a16="http://schemas.microsoft.com/office/drawing/2014/main" val="20002"/>
                    </a:ext>
                  </a:extLst>
                </a:gridCol>
              </a:tblGrid>
              <a:tr h="20804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ＭＳ ゴシック" panose="020B0609070205080204" pitchFamily="49" charset="-128"/>
                          <a:ea typeface="ＭＳ ゴシック" panose="020B0609070205080204" pitchFamily="49" charset="-128"/>
                        </a:rPr>
                        <a:t>①育休取得時</a:t>
                      </a:r>
                      <a:endParaRPr lang="en-US" altLang="ja-JP" sz="900" b="0"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28.5</a:t>
                      </a: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&lt;36</a:t>
                      </a: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&gt;</a:t>
                      </a:r>
                      <a:endPar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94721" marR="94721"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0"/>
                  </a:ext>
                </a:extLst>
              </a:tr>
              <a:tr h="203448">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ＭＳ ゴシック" panose="020B0609070205080204" pitchFamily="49" charset="-128"/>
                          <a:ea typeface="ＭＳ ゴシック" panose="020B0609070205080204" pitchFamily="49" charset="-128"/>
                        </a:rPr>
                        <a:t>②職場復帰時</a:t>
                      </a:r>
                      <a:endParaRPr lang="en-US" altLang="ja-JP" sz="900" b="0"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28.5</a:t>
                      </a: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&lt;36</a:t>
                      </a: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&gt;</a:t>
                      </a: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職場支援加算</a:t>
                      </a:r>
                      <a:r>
                        <a:rPr kumimoji="1" lang="en-US"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19</a:t>
                      </a: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&lt;24</a:t>
                      </a: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&gt;</a:t>
                      </a:r>
                      <a:endPar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1"/>
                  </a:ext>
                </a:extLst>
              </a:tr>
              <a:tr h="326904">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ＭＳ ゴシック" panose="020B0609070205080204" pitchFamily="49" charset="-128"/>
                          <a:ea typeface="ＭＳ ゴシック" panose="020B0609070205080204" pitchFamily="49" charset="-128"/>
                        </a:rPr>
                        <a:t>③代替要員確保時（１人当たり）</a:t>
                      </a:r>
                      <a:endParaRPr lang="en-US" altLang="ja-JP" sz="900" b="0"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47.5</a:t>
                      </a: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&lt;60</a:t>
                      </a: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&gt;</a:t>
                      </a:r>
                      <a:endPar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有期労働者加算</a:t>
                      </a:r>
                      <a:r>
                        <a:rPr kumimoji="1" lang="en-US"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9.5</a:t>
                      </a: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&lt;12</a:t>
                      </a: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&gt;</a:t>
                      </a:r>
                      <a:endPar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2"/>
                  </a:ext>
                </a:extLst>
              </a:tr>
              <a:tr h="329168">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ＭＳ ゴシック" panose="020B0609070205080204" pitchFamily="49" charset="-128"/>
                          <a:ea typeface="ＭＳ ゴシック" panose="020B0609070205080204" pitchFamily="49" charset="-128"/>
                        </a:rPr>
                        <a:t>④職場復帰後支援</a:t>
                      </a:r>
                      <a:endParaRPr lang="en-US" altLang="ja-JP" sz="900" b="0"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28.5</a:t>
                      </a: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&lt;36</a:t>
                      </a: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&gt;</a:t>
                      </a:r>
                      <a:endPar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 </a:t>
                      </a: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看護休暇制度 </a:t>
                      </a:r>
                      <a:r>
                        <a:rPr kumimoji="1" lang="en-US"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1,000</a:t>
                      </a: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円</a:t>
                      </a:r>
                      <a:r>
                        <a:rPr kumimoji="1" lang="en-US"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&lt;1,200</a:t>
                      </a: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円</a:t>
                      </a:r>
                      <a:r>
                        <a:rPr kumimoji="1" lang="en-US"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&gt;×</a:t>
                      </a: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時間</a:t>
                      </a:r>
                      <a:endParaRPr kumimoji="1" lang="en-US"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B </a:t>
                      </a: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保育サービス費用　実支出額の</a:t>
                      </a:r>
                      <a:r>
                        <a:rPr kumimoji="1" lang="en-US"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2/3</a:t>
                      </a: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補助</a:t>
                      </a: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3"/>
                  </a:ext>
                </a:extLst>
              </a:tr>
            </a:tbl>
          </a:graphicData>
        </a:graphic>
      </p:graphicFrame>
      <p:sp>
        <p:nvSpPr>
          <p:cNvPr id="46" name="Text Box 4"/>
          <p:cNvSpPr txBox="1">
            <a:spLocks noChangeArrowheads="1"/>
          </p:cNvSpPr>
          <p:nvPr/>
        </p:nvSpPr>
        <p:spPr bwMode="auto">
          <a:xfrm>
            <a:off x="56456" y="1703130"/>
            <a:ext cx="5107228" cy="938719"/>
          </a:xfrm>
          <a:prstGeom prst="rect">
            <a:avLst/>
          </a:prstGeom>
          <a:noFill/>
          <a:ln w="9525">
            <a:noFill/>
            <a:miter lim="800000"/>
            <a:headEnd/>
            <a:tailEnd/>
          </a:ln>
        </p:spPr>
        <p:txBody>
          <a:bodyPr wrap="square">
            <a:spAutoFit/>
          </a:bodyPr>
          <a:lstStyle/>
          <a:p>
            <a:pPr fontAlgn="base">
              <a:spcBef>
                <a:spcPts val="600"/>
              </a:spcBef>
              <a:spcAft>
                <a:spcPct val="0"/>
              </a:spcAft>
            </a:pPr>
            <a:r>
              <a:rPr lang="ja-JP" altLang="en-US" sz="900" b="1" dirty="0">
                <a:latin typeface="ＭＳ ゴシック" pitchFamily="49" charset="-128"/>
                <a:ea typeface="ＭＳ ゴシック" pitchFamily="49" charset="-128"/>
              </a:rPr>
              <a:t>③代替要員確保時：</a:t>
            </a:r>
            <a:r>
              <a:rPr lang="ja-JP" altLang="en-US" sz="900" dirty="0">
                <a:latin typeface="ＭＳ ゴシック" pitchFamily="49" charset="-128"/>
                <a:ea typeface="ＭＳ ゴシック" pitchFamily="49" charset="-128"/>
              </a:rPr>
              <a:t>育児休業取得者が、育児休業終了後、原職等に復帰する旨の取扱いを就業規則等に規定し、休業取得者の代替要員を確保し、かつ、休業取得者を原職等に復帰させた場合</a:t>
            </a:r>
            <a:endParaRPr lang="en-US" altLang="ja-JP" sz="900" dirty="0">
              <a:latin typeface="ＭＳ ゴシック" pitchFamily="49" charset="-128"/>
              <a:ea typeface="ＭＳ ゴシック" pitchFamily="49" charset="-128"/>
            </a:endParaRPr>
          </a:p>
          <a:p>
            <a:pPr fontAlgn="base">
              <a:spcBef>
                <a:spcPts val="600"/>
              </a:spcBef>
              <a:spcAft>
                <a:spcPct val="0"/>
              </a:spcAft>
            </a:pPr>
            <a:r>
              <a:rPr lang="ja-JP" altLang="en-US" sz="900" dirty="0">
                <a:latin typeface="ＭＳ ゴシック" pitchFamily="49" charset="-128"/>
                <a:ea typeface="ＭＳ ゴシック" pitchFamily="49" charset="-128"/>
              </a:rPr>
              <a:t>＜有期契約労働者加算＞育児休業取得者が期間雇用者の場合</a:t>
            </a:r>
            <a:endParaRPr lang="en-US" altLang="ja-JP" sz="900" dirty="0">
              <a:latin typeface="ＭＳ ゴシック" pitchFamily="49" charset="-128"/>
              <a:ea typeface="ＭＳ ゴシック" pitchFamily="49" charset="-128"/>
            </a:endParaRPr>
          </a:p>
          <a:p>
            <a:pPr fontAlgn="base">
              <a:spcBef>
                <a:spcPts val="600"/>
              </a:spcBef>
              <a:spcAft>
                <a:spcPct val="0"/>
              </a:spcAft>
            </a:pPr>
            <a:r>
              <a:rPr lang="ja-JP" altLang="en-US" sz="900" b="1" dirty="0">
                <a:latin typeface="ＭＳ ゴシック" pitchFamily="49" charset="-128"/>
                <a:ea typeface="ＭＳ ゴシック" pitchFamily="49" charset="-128"/>
              </a:rPr>
              <a:t>④職場復帰後支援：</a:t>
            </a:r>
            <a:r>
              <a:rPr lang="ja-JP" altLang="en-US" sz="900" dirty="0">
                <a:latin typeface="ＭＳ ゴシック" pitchFamily="49" charset="-128"/>
                <a:ea typeface="ＭＳ ゴシック" pitchFamily="49" charset="-128"/>
              </a:rPr>
              <a:t>法を上回る子の看護休暇制度</a:t>
            </a:r>
            <a:r>
              <a:rPr lang="en-US" altLang="ja-JP" sz="900" dirty="0">
                <a:latin typeface="ＭＳ ゴシック" pitchFamily="49" charset="-128"/>
                <a:ea typeface="ＭＳ ゴシック" pitchFamily="49" charset="-128"/>
              </a:rPr>
              <a:t>(A)</a:t>
            </a:r>
            <a:r>
              <a:rPr lang="ja-JP" altLang="en-US" sz="900" dirty="0">
                <a:latin typeface="ＭＳ ゴシック" pitchFamily="49" charset="-128"/>
                <a:ea typeface="ＭＳ ゴシック" pitchFamily="49" charset="-128"/>
              </a:rPr>
              <a:t>や保育サービス費用補助制度</a:t>
            </a:r>
            <a:r>
              <a:rPr lang="en-US" altLang="ja-JP" sz="900" dirty="0">
                <a:latin typeface="ＭＳ ゴシック" pitchFamily="49" charset="-128"/>
                <a:ea typeface="ＭＳ ゴシック" pitchFamily="49" charset="-128"/>
              </a:rPr>
              <a:t>(B)</a:t>
            </a:r>
            <a:r>
              <a:rPr lang="ja-JP" altLang="en-US" sz="900" dirty="0">
                <a:latin typeface="ＭＳ ゴシック" pitchFamily="49" charset="-128"/>
                <a:ea typeface="ＭＳ ゴシック" pitchFamily="49" charset="-128"/>
              </a:rPr>
              <a:t>を導入し、労働者が職場復帰後、</a:t>
            </a:r>
            <a:r>
              <a:rPr lang="en-US" altLang="ja-JP" sz="900" dirty="0">
                <a:latin typeface="ＭＳ ゴシック" pitchFamily="49" charset="-128"/>
                <a:ea typeface="ＭＳ ゴシック" pitchFamily="49" charset="-128"/>
              </a:rPr>
              <a:t>6</a:t>
            </a:r>
            <a:r>
              <a:rPr lang="ja-JP" altLang="en-US" sz="900" dirty="0">
                <a:latin typeface="ＭＳ ゴシック" pitchFamily="49" charset="-128"/>
                <a:ea typeface="ＭＳ ゴシック" pitchFamily="49" charset="-128"/>
              </a:rPr>
              <a:t>ヶ月以内に一定以上（</a:t>
            </a:r>
            <a:r>
              <a:rPr lang="en-US" altLang="ja-JP" sz="900" dirty="0">
                <a:latin typeface="ＭＳ ゴシック" pitchFamily="49" charset="-128"/>
                <a:ea typeface="ＭＳ ゴシック" pitchFamily="49" charset="-128"/>
              </a:rPr>
              <a:t>A:20</a:t>
            </a:r>
            <a:r>
              <a:rPr lang="ja-JP" altLang="en-US" sz="900" dirty="0">
                <a:latin typeface="ＭＳ ゴシック" pitchFamily="49" charset="-128"/>
                <a:ea typeface="ＭＳ ゴシック" pitchFamily="49" charset="-128"/>
              </a:rPr>
              <a:t>時間、</a:t>
            </a:r>
            <a:r>
              <a:rPr lang="en-US" altLang="ja-JP" sz="900" dirty="0">
                <a:latin typeface="ＭＳ ゴシック" pitchFamily="49" charset="-128"/>
                <a:ea typeface="ＭＳ ゴシック" pitchFamily="49" charset="-128"/>
              </a:rPr>
              <a:t>B:3</a:t>
            </a:r>
            <a:r>
              <a:rPr lang="ja-JP" altLang="en-US" sz="900" dirty="0">
                <a:latin typeface="ＭＳ ゴシック" pitchFamily="49" charset="-128"/>
                <a:ea typeface="ＭＳ ゴシック" pitchFamily="49" charset="-128"/>
              </a:rPr>
              <a:t>万円）利用させた場合</a:t>
            </a:r>
            <a:endParaRPr lang="en-US" altLang="ja-JP" sz="900" dirty="0">
              <a:latin typeface="ＭＳ ゴシック" pitchFamily="49" charset="-128"/>
              <a:ea typeface="ＭＳ ゴシック" pitchFamily="49" charset="-128"/>
            </a:endParaRPr>
          </a:p>
        </p:txBody>
      </p:sp>
      <p:sp>
        <p:nvSpPr>
          <p:cNvPr id="47" name="Text Box 46"/>
          <p:cNvSpPr txBox="1">
            <a:spLocks noChangeArrowheads="1"/>
          </p:cNvSpPr>
          <p:nvPr/>
        </p:nvSpPr>
        <p:spPr bwMode="auto">
          <a:xfrm>
            <a:off x="56456" y="3861048"/>
            <a:ext cx="5102850" cy="461665"/>
          </a:xfrm>
          <a:prstGeom prst="rect">
            <a:avLst/>
          </a:prstGeom>
          <a:noFill/>
          <a:ln w="9525">
            <a:noFill/>
            <a:miter lim="800000"/>
            <a:headEnd/>
            <a:tailEnd/>
          </a:ln>
        </p:spPr>
        <p:txBody>
          <a:bodyPr wrap="square">
            <a:spAutoFit/>
          </a:bodyPr>
          <a:lstStyle/>
          <a:p>
            <a:pPr fontAlgn="base">
              <a:spcBef>
                <a:spcPct val="0"/>
              </a:spcBef>
              <a:spcAft>
                <a:spcPct val="0"/>
              </a:spcAft>
            </a:pPr>
            <a:r>
              <a:rPr lang="en-US" altLang="ja-JP" sz="800" dirty="0">
                <a:latin typeface="ＭＳ ゴシック" pitchFamily="49" charset="-128"/>
                <a:ea typeface="ＭＳ ゴシック" pitchFamily="49" charset="-128"/>
              </a:rPr>
              <a:t>※</a:t>
            </a:r>
            <a:r>
              <a:rPr lang="ja-JP" altLang="en-US" sz="800" dirty="0">
                <a:latin typeface="ＭＳ ゴシック" pitchFamily="49" charset="-128"/>
                <a:ea typeface="ＭＳ ゴシック" pitchFamily="49" charset="-128"/>
              </a:rPr>
              <a:t>①②は１企業</a:t>
            </a:r>
            <a:r>
              <a:rPr lang="en-US" altLang="ja-JP" sz="800" dirty="0">
                <a:latin typeface="ＭＳ ゴシック" pitchFamily="49" charset="-128"/>
                <a:ea typeface="ＭＳ ゴシック" pitchFamily="49" charset="-128"/>
              </a:rPr>
              <a:t>2</a:t>
            </a:r>
            <a:r>
              <a:rPr lang="ja-JP" altLang="en-US" sz="800" dirty="0">
                <a:latin typeface="ＭＳ ゴシック" pitchFamily="49" charset="-128"/>
                <a:ea typeface="ＭＳ ゴシック" pitchFamily="49" charset="-128"/>
              </a:rPr>
              <a:t>回まで（無期雇用者、有期雇用者）支給。③は１企業当たり１年度</a:t>
            </a:r>
            <a:r>
              <a:rPr lang="en-US" altLang="ja-JP" sz="800" dirty="0">
                <a:latin typeface="ＭＳ ゴシック" pitchFamily="49" charset="-128"/>
                <a:ea typeface="ＭＳ ゴシック" pitchFamily="49" charset="-128"/>
              </a:rPr>
              <a:t>10</a:t>
            </a:r>
            <a:r>
              <a:rPr lang="ja-JP" altLang="en-US" sz="800" dirty="0">
                <a:latin typeface="ＭＳ ゴシック" pitchFamily="49" charset="-128"/>
                <a:ea typeface="ＭＳ ゴシック" pitchFamily="49" charset="-128"/>
              </a:rPr>
              <a:t>人まで</a:t>
            </a:r>
            <a:r>
              <a:rPr lang="en-US" altLang="ja-JP" sz="800" dirty="0">
                <a:latin typeface="ＭＳ ゴシック" pitchFamily="49" charset="-128"/>
                <a:ea typeface="ＭＳ ゴシック" pitchFamily="49" charset="-128"/>
              </a:rPr>
              <a:t>5</a:t>
            </a:r>
            <a:r>
              <a:rPr lang="ja-JP" altLang="en-US" sz="800" dirty="0">
                <a:latin typeface="ＭＳ ゴシック" pitchFamily="49" charset="-128"/>
                <a:ea typeface="ＭＳ ゴシック" pitchFamily="49" charset="-128"/>
              </a:rPr>
              <a:t>年間支給。</a:t>
            </a:r>
            <a:endParaRPr lang="en-US" altLang="ja-JP" sz="800" dirty="0">
              <a:latin typeface="ＭＳ ゴシック" pitchFamily="49" charset="-128"/>
              <a:ea typeface="ＭＳ ゴシック" pitchFamily="49" charset="-128"/>
            </a:endParaRPr>
          </a:p>
          <a:p>
            <a:pPr fontAlgn="base">
              <a:spcBef>
                <a:spcPct val="0"/>
              </a:spcBef>
              <a:spcAft>
                <a:spcPct val="0"/>
              </a:spcAft>
            </a:pPr>
            <a:r>
              <a:rPr lang="ja-JP" altLang="en-US" sz="800" dirty="0">
                <a:latin typeface="ＭＳ ゴシック" pitchFamily="49" charset="-128"/>
                <a:ea typeface="ＭＳ ゴシック" pitchFamily="49" charset="-128"/>
              </a:rPr>
              <a:t>　④</a:t>
            </a:r>
            <a:r>
              <a:rPr lang="en-US" altLang="ja-JP" sz="800" dirty="0">
                <a:latin typeface="ＭＳ ゴシック" pitchFamily="49" charset="-128"/>
                <a:ea typeface="ＭＳ ゴシック" pitchFamily="49" charset="-128"/>
              </a:rPr>
              <a:t>A</a:t>
            </a:r>
            <a:r>
              <a:rPr lang="ja-JP" altLang="en-US" sz="800" dirty="0">
                <a:latin typeface="ＭＳ ゴシック" pitchFamily="49" charset="-128"/>
                <a:ea typeface="ＭＳ ゴシック" pitchFamily="49" charset="-128"/>
              </a:rPr>
              <a:t>・</a:t>
            </a:r>
            <a:r>
              <a:rPr lang="en-US" altLang="ja-JP" sz="800" dirty="0">
                <a:latin typeface="ＭＳ ゴシック" pitchFamily="49" charset="-128"/>
                <a:ea typeface="ＭＳ ゴシック" pitchFamily="49" charset="-128"/>
              </a:rPr>
              <a:t>B</a:t>
            </a:r>
            <a:r>
              <a:rPr lang="ja-JP" altLang="en-US" sz="800" dirty="0">
                <a:latin typeface="ＭＳ ゴシック" pitchFamily="49" charset="-128"/>
                <a:ea typeface="ＭＳ ゴシック" pitchFamily="49" charset="-128"/>
              </a:rPr>
              <a:t>は最初の支給申請日から３年以内に５人まで。さらに、１企業当たり</a:t>
            </a:r>
            <a:r>
              <a:rPr lang="en-US" altLang="ja-JP" sz="800" dirty="0">
                <a:latin typeface="ＭＳ ゴシック" pitchFamily="49" charset="-128"/>
                <a:ea typeface="ＭＳ ゴシック" pitchFamily="49" charset="-128"/>
              </a:rPr>
              <a:t>A</a:t>
            </a:r>
            <a:r>
              <a:rPr lang="ja-JP" altLang="en-US" sz="800" dirty="0">
                <a:latin typeface="ＭＳ ゴシック" pitchFamily="49" charset="-128"/>
                <a:ea typeface="ＭＳ ゴシック" pitchFamily="49" charset="-128"/>
              </a:rPr>
              <a:t>は</a:t>
            </a:r>
            <a:r>
              <a:rPr lang="en-US" altLang="ja-JP" sz="800" dirty="0">
                <a:latin typeface="ＭＳ ゴシック" pitchFamily="49" charset="-128"/>
                <a:ea typeface="ＭＳ ゴシック" pitchFamily="49" charset="-128"/>
              </a:rPr>
              <a:t>200</a:t>
            </a:r>
            <a:r>
              <a:rPr lang="ja-JP" altLang="en-US" sz="800" dirty="0">
                <a:latin typeface="ＭＳ ゴシック" pitchFamily="49" charset="-128"/>
                <a:ea typeface="ＭＳ ゴシック" pitchFamily="49" charset="-128"/>
              </a:rPr>
              <a:t>時間</a:t>
            </a:r>
            <a:r>
              <a:rPr lang="en-US" altLang="ja-JP" sz="800" dirty="0">
                <a:latin typeface="ＭＳ ゴシック" pitchFamily="49" charset="-128"/>
                <a:ea typeface="ＭＳ ゴシック" pitchFamily="49" charset="-128"/>
              </a:rPr>
              <a:t>&lt;240</a:t>
            </a:r>
            <a:r>
              <a:rPr lang="ja-JP" altLang="en-US" sz="800" dirty="0">
                <a:latin typeface="ＭＳ ゴシック" pitchFamily="49" charset="-128"/>
                <a:ea typeface="ＭＳ ゴシック" pitchFamily="49" charset="-128"/>
              </a:rPr>
              <a:t>時間</a:t>
            </a:r>
            <a:r>
              <a:rPr lang="en-US" altLang="ja-JP" sz="800" dirty="0">
                <a:latin typeface="ＭＳ ゴシック" pitchFamily="49" charset="-128"/>
                <a:ea typeface="ＭＳ ゴシック" pitchFamily="49" charset="-128"/>
              </a:rPr>
              <a:t>&gt;</a:t>
            </a:r>
            <a:r>
              <a:rPr lang="ja-JP" altLang="en-US" sz="800" dirty="0" err="1">
                <a:latin typeface="ＭＳ ゴシック" pitchFamily="49" charset="-128"/>
                <a:ea typeface="ＭＳ ゴシック" pitchFamily="49" charset="-128"/>
              </a:rPr>
              <a:t>、</a:t>
            </a:r>
            <a:endParaRPr lang="en-US" altLang="ja-JP" sz="800" dirty="0">
              <a:latin typeface="ＭＳ ゴシック" pitchFamily="49" charset="-128"/>
              <a:ea typeface="ＭＳ ゴシック" pitchFamily="49" charset="-128"/>
            </a:endParaRPr>
          </a:p>
          <a:p>
            <a:pPr fontAlgn="base">
              <a:spcBef>
                <a:spcPct val="0"/>
              </a:spcBef>
              <a:spcAft>
                <a:spcPct val="0"/>
              </a:spcAft>
            </a:pPr>
            <a:r>
              <a:rPr lang="ja-JP" altLang="en-US" sz="800" dirty="0">
                <a:latin typeface="ＭＳ ゴシック" pitchFamily="49" charset="-128"/>
                <a:ea typeface="ＭＳ ゴシック" pitchFamily="49" charset="-128"/>
              </a:rPr>
              <a:t>　　</a:t>
            </a:r>
            <a:r>
              <a:rPr lang="en-US" altLang="ja-JP" sz="800" dirty="0">
                <a:latin typeface="ＭＳ ゴシック" pitchFamily="49" charset="-128"/>
                <a:ea typeface="ＭＳ ゴシック" pitchFamily="49" charset="-128"/>
              </a:rPr>
              <a:t>B</a:t>
            </a:r>
            <a:r>
              <a:rPr lang="ja-JP" altLang="en-US" sz="800" dirty="0">
                <a:latin typeface="ＭＳ ゴシック" pitchFamily="49" charset="-128"/>
                <a:ea typeface="ＭＳ ゴシック" pitchFamily="49" charset="-128"/>
              </a:rPr>
              <a:t>は</a:t>
            </a:r>
            <a:r>
              <a:rPr lang="en-US" altLang="ja-JP" sz="800" dirty="0">
                <a:latin typeface="ＭＳ ゴシック" pitchFamily="49" charset="-128"/>
                <a:ea typeface="ＭＳ ゴシック" pitchFamily="49" charset="-128"/>
              </a:rPr>
              <a:t>20</a:t>
            </a:r>
            <a:r>
              <a:rPr lang="ja-JP" altLang="en-US" sz="800" dirty="0">
                <a:latin typeface="ＭＳ ゴシック" pitchFamily="49" charset="-128"/>
                <a:ea typeface="ＭＳ ゴシック" pitchFamily="49" charset="-128"/>
              </a:rPr>
              <a:t>万円</a:t>
            </a:r>
            <a:r>
              <a:rPr lang="en-US" altLang="ja-JP" sz="800" dirty="0">
                <a:latin typeface="ＭＳ ゴシック" pitchFamily="49" charset="-128"/>
                <a:ea typeface="ＭＳ ゴシック" pitchFamily="49" charset="-128"/>
              </a:rPr>
              <a:t>&lt;24</a:t>
            </a:r>
            <a:r>
              <a:rPr lang="ja-JP" altLang="en-US" sz="800" dirty="0">
                <a:latin typeface="ＭＳ ゴシック" pitchFamily="49" charset="-128"/>
                <a:ea typeface="ＭＳ ゴシック" pitchFamily="49" charset="-128"/>
              </a:rPr>
              <a:t>万円</a:t>
            </a:r>
            <a:r>
              <a:rPr lang="en-US" altLang="ja-JP" sz="800" dirty="0">
                <a:latin typeface="ＭＳ ゴシック" pitchFamily="49" charset="-128"/>
                <a:ea typeface="ＭＳ ゴシック" pitchFamily="49" charset="-128"/>
              </a:rPr>
              <a:t>&gt;</a:t>
            </a:r>
            <a:r>
              <a:rPr lang="ja-JP" altLang="en-US" sz="800" dirty="0">
                <a:latin typeface="ＭＳ ゴシック" pitchFamily="49" charset="-128"/>
                <a:ea typeface="ＭＳ ゴシック" pitchFamily="49" charset="-128"/>
              </a:rPr>
              <a:t>が上限。</a:t>
            </a:r>
          </a:p>
        </p:txBody>
      </p:sp>
      <p:sp>
        <p:nvSpPr>
          <p:cNvPr id="41" name="角丸四角形 40"/>
          <p:cNvSpPr/>
          <p:nvPr/>
        </p:nvSpPr>
        <p:spPr bwMode="auto">
          <a:xfrm>
            <a:off x="5200394" y="548680"/>
            <a:ext cx="4561457" cy="273226"/>
          </a:xfrm>
          <a:prstGeom prst="roundRect">
            <a:avLst/>
          </a:prstGeom>
          <a:gradFill flip="none" rotWithShape="1">
            <a:gsLst>
              <a:gs pos="0">
                <a:srgbClr val="92D050"/>
              </a:gs>
              <a:gs pos="0">
                <a:srgbClr val="92D050"/>
              </a:gs>
              <a:gs pos="100000">
                <a:schemeClr val="bg1"/>
              </a:gs>
            </a:gsLst>
            <a:lin ang="5400000" scaled="1"/>
            <a:tileRect/>
          </a:grad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algn="ctr" fontAlgn="base">
              <a:spcBef>
                <a:spcPct val="0"/>
              </a:spcBef>
              <a:spcAft>
                <a:spcPct val="0"/>
              </a:spcAft>
            </a:pP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出生時両立支援コース </a:t>
            </a:r>
            <a:endParaRPr lang="ja-JP" altLang="en-US" sz="12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52" name="Text Box 46"/>
          <p:cNvSpPr txBox="1">
            <a:spLocks noChangeArrowheads="1"/>
          </p:cNvSpPr>
          <p:nvPr/>
        </p:nvSpPr>
        <p:spPr bwMode="auto">
          <a:xfrm>
            <a:off x="56456" y="821903"/>
            <a:ext cx="4824537" cy="230832"/>
          </a:xfrm>
          <a:prstGeom prst="rect">
            <a:avLst/>
          </a:prstGeom>
          <a:noFill/>
          <a:ln w="9525">
            <a:noFill/>
            <a:miter lim="800000"/>
            <a:headEnd/>
            <a:tailEnd/>
          </a:ln>
        </p:spPr>
        <p:txBody>
          <a:bodyPr wrap="square">
            <a:spAutoFit/>
          </a:bodyPr>
          <a:lstStyle/>
          <a:p>
            <a:pPr fontAlgn="base">
              <a:spcBef>
                <a:spcPct val="0"/>
              </a:spcBef>
              <a:spcAft>
                <a:spcPct val="0"/>
              </a:spcAft>
            </a:pPr>
            <a:r>
              <a:rPr lang="ja-JP" altLang="en-US" sz="900" dirty="0">
                <a:solidFill>
                  <a:prstClr val="black"/>
                </a:solidFill>
                <a:latin typeface="ＭＳ ゴシック" pitchFamily="49" charset="-128"/>
                <a:ea typeface="ＭＳ ゴシック" pitchFamily="49" charset="-128"/>
              </a:rPr>
              <a:t>育児休業の円滑な取得・職場復帰のため次の取組を行った</a:t>
            </a:r>
            <a:r>
              <a:rPr lang="ja-JP" altLang="en-US" sz="900" b="1" dirty="0">
                <a:solidFill>
                  <a:prstClr val="black"/>
                </a:solidFill>
                <a:latin typeface="ＭＳ ゴシック" pitchFamily="49" charset="-128"/>
                <a:ea typeface="ＭＳ ゴシック" pitchFamily="49" charset="-128"/>
              </a:rPr>
              <a:t>中小企業事業主</a:t>
            </a:r>
            <a:r>
              <a:rPr lang="ja-JP" altLang="en-US" sz="900" dirty="0">
                <a:solidFill>
                  <a:prstClr val="black"/>
                </a:solidFill>
                <a:latin typeface="ＭＳ ゴシック" pitchFamily="49" charset="-128"/>
                <a:ea typeface="ＭＳ ゴシック" pitchFamily="49" charset="-128"/>
              </a:rPr>
              <a:t>に支給する。</a:t>
            </a:r>
            <a:endParaRPr lang="en-US" altLang="ja-JP" sz="900" dirty="0">
              <a:solidFill>
                <a:prstClr val="black"/>
              </a:solidFill>
              <a:latin typeface="ＭＳ ゴシック" pitchFamily="49" charset="-128"/>
              <a:ea typeface="ＭＳ ゴシック" pitchFamily="49" charset="-128"/>
            </a:endParaRPr>
          </a:p>
        </p:txBody>
      </p:sp>
      <p:sp>
        <p:nvSpPr>
          <p:cNvPr id="31" name="角丸四角形 30"/>
          <p:cNvSpPr/>
          <p:nvPr/>
        </p:nvSpPr>
        <p:spPr bwMode="auto">
          <a:xfrm>
            <a:off x="5200393" y="3284984"/>
            <a:ext cx="4561457" cy="288032"/>
          </a:xfrm>
          <a:prstGeom prst="roundRect">
            <a:avLst/>
          </a:prstGeom>
          <a:gradFill flip="none" rotWithShape="1">
            <a:gsLst>
              <a:gs pos="0">
                <a:srgbClr val="92D050"/>
              </a:gs>
              <a:gs pos="0">
                <a:srgbClr val="92D050"/>
              </a:gs>
              <a:gs pos="100000">
                <a:schemeClr val="bg1"/>
              </a:gs>
            </a:gsLst>
            <a:lin ang="5400000" scaled="1"/>
            <a:tileRect/>
          </a:gradFill>
          <a:ln w="9525" cap="flat" cmpd="sng" algn="ctr">
            <a:solidFill>
              <a:schemeClr val="tx1"/>
            </a:solidFill>
            <a:prstDash val="solid"/>
            <a:round/>
            <a:headEnd type="none" w="med" len="med"/>
            <a:tailEnd type="triangle" w="med" len="med"/>
          </a:ln>
          <a:effectLst/>
        </p:spPr>
        <p:txBody>
          <a:bodyPr vert="horz" wrap="square" lIns="91440" tIns="108000" rIns="91440" bIns="45720" numCol="1" rtlCol="0" anchor="ctr" anchorCtr="0" compatLnSpc="1">
            <a:prstTxWarp prst="textNoShape">
              <a:avLst/>
            </a:prstTxWarp>
          </a:bodyPr>
          <a:lstStyle/>
          <a:p>
            <a:pPr algn="ctr" fontAlgn="base">
              <a:spcBef>
                <a:spcPct val="0"/>
              </a:spcBef>
              <a:spcAft>
                <a:spcPct val="0"/>
              </a:spcAft>
            </a:pP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再雇用者評価処遇コース（カムバック支援助成金）</a:t>
            </a:r>
            <a:endParaRPr lang="en-US" altLang="ja-JP" sz="1200" dirty="0">
              <a:solidFill>
                <a:prstClr val="black"/>
              </a:solidFill>
              <a:latin typeface="ＭＳ ゴシック" panose="020B0609070205080204" pitchFamily="49" charset="-128"/>
              <a:ea typeface="ＭＳ ゴシック" panose="020B0609070205080204" pitchFamily="49" charset="-128"/>
            </a:endParaRPr>
          </a:p>
        </p:txBody>
      </p:sp>
      <p:graphicFrame>
        <p:nvGraphicFramePr>
          <p:cNvPr id="37" name="表 36"/>
          <p:cNvGraphicFramePr>
            <a:graphicFrameLocks noGrp="1"/>
          </p:cNvGraphicFramePr>
          <p:nvPr>
            <p:extLst>
              <p:ext uri="{D42A27DB-BD31-4B8C-83A1-F6EECF244321}">
                <p14:modId xmlns:p14="http://schemas.microsoft.com/office/powerpoint/2010/main" val="648791041"/>
              </p:ext>
            </p:extLst>
          </p:nvPr>
        </p:nvGraphicFramePr>
        <p:xfrm>
          <a:off x="5313040" y="4077072"/>
          <a:ext cx="4393927" cy="701040"/>
        </p:xfrm>
        <a:graphic>
          <a:graphicData uri="http://schemas.openxmlformats.org/drawingml/2006/table">
            <a:tbl>
              <a:tblPr>
                <a:effectLst>
                  <a:outerShdw blurRad="50800" dist="50800" dir="5400000" sx="7000" sy="7000" algn="ctr" rotWithShape="0">
                    <a:srgbClr val="000000">
                      <a:alpha val="43137"/>
                    </a:srgbClr>
                  </a:outerShdw>
                </a:effectLst>
              </a:tblPr>
              <a:tblGrid>
                <a:gridCol w="1308348">
                  <a:extLst>
                    <a:ext uri="{9D8B030D-6E8A-4147-A177-3AD203B41FA5}">
                      <a16:colId xmlns:a16="http://schemas.microsoft.com/office/drawing/2014/main" val="20000"/>
                    </a:ext>
                  </a:extLst>
                </a:gridCol>
                <a:gridCol w="1531445">
                  <a:extLst>
                    <a:ext uri="{9D8B030D-6E8A-4147-A177-3AD203B41FA5}">
                      <a16:colId xmlns:a16="http://schemas.microsoft.com/office/drawing/2014/main" val="20001"/>
                    </a:ext>
                  </a:extLst>
                </a:gridCol>
                <a:gridCol w="1554134">
                  <a:extLst>
                    <a:ext uri="{9D8B030D-6E8A-4147-A177-3AD203B41FA5}">
                      <a16:colId xmlns:a16="http://schemas.microsoft.com/office/drawing/2014/main" val="20002"/>
                    </a:ext>
                  </a:extLst>
                </a:gridCol>
              </a:tblGrid>
              <a:tr h="144016">
                <a:tc>
                  <a:txBody>
                    <a:bodyPr/>
                    <a:lstStyle/>
                    <a:p>
                      <a:pPr marL="0" marR="0" indent="0" algn="l" defTabSz="914400" rtl="0" eaLnBrk="1" fontAlgn="ctr" latinLnBrk="0" hangingPunct="1">
                        <a:lnSpc>
                          <a:spcPct val="100000"/>
                        </a:lnSpc>
                        <a:spcBef>
                          <a:spcPts val="0"/>
                        </a:spcBef>
                        <a:spcAft>
                          <a:spcPts val="0"/>
                        </a:spcAft>
                        <a:buClrTx/>
                        <a:buSzTx/>
                        <a:buFontTx/>
                        <a:buNone/>
                        <a:tabLst/>
                        <a:defRPr/>
                      </a:pPr>
                      <a:endParaRPr lang="en-US" altLang="ja-JP" sz="1000" b="0"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defRPr/>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中小企業</a:t>
                      </a: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defRPr/>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中小企業以外</a:t>
                      </a: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1032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800" b="0" u="none" dirty="0">
                          <a:solidFill>
                            <a:schemeClr val="tx1"/>
                          </a:solidFill>
                          <a:latin typeface="ＭＳ ゴシック" panose="020B0609070205080204" pitchFamily="49" charset="-128"/>
                          <a:ea typeface="ＭＳ ゴシック" panose="020B0609070205080204" pitchFamily="49" charset="-128"/>
                        </a:rPr>
                        <a:t>①再雇用者</a:t>
                      </a:r>
                      <a:r>
                        <a:rPr lang="en-US" altLang="ja-JP" sz="800" b="0" u="none" dirty="0">
                          <a:solidFill>
                            <a:schemeClr val="tx1"/>
                          </a:solidFill>
                          <a:latin typeface="ＭＳ ゴシック" panose="020B0609070205080204" pitchFamily="49" charset="-128"/>
                          <a:ea typeface="ＭＳ ゴシック" panose="020B0609070205080204" pitchFamily="49" charset="-128"/>
                        </a:rPr>
                        <a:t>1</a:t>
                      </a:r>
                      <a:r>
                        <a:rPr lang="ja-JP" altLang="en-US" sz="800" b="0" u="none" dirty="0">
                          <a:solidFill>
                            <a:schemeClr val="tx1"/>
                          </a:solidFill>
                          <a:latin typeface="ＭＳ ゴシック" panose="020B0609070205080204" pitchFamily="49" charset="-128"/>
                          <a:ea typeface="ＭＳ ゴシック" panose="020B0609070205080204" pitchFamily="49" charset="-128"/>
                        </a:rPr>
                        <a:t>人目</a:t>
                      </a:r>
                      <a:endParaRPr lang="en-US" altLang="ja-JP" sz="800" b="0"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defRPr/>
                      </a:pPr>
                      <a:r>
                        <a:rPr kumimoji="1" lang="en-US"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38</a:t>
                      </a: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&lt;48</a:t>
                      </a: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&gt;</a:t>
                      </a:r>
                      <a:endPar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defRPr/>
                      </a:pPr>
                      <a:r>
                        <a:rPr kumimoji="1" lang="en-US"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28.5</a:t>
                      </a: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&lt;36</a:t>
                      </a: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&gt;</a:t>
                      </a:r>
                      <a:endPar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1"/>
                  </a:ext>
                </a:extLst>
              </a:tr>
              <a:tr h="197744">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800" b="0" u="none" dirty="0">
                          <a:solidFill>
                            <a:schemeClr val="tx1"/>
                          </a:solidFill>
                          <a:latin typeface="ＭＳ ゴシック" panose="020B0609070205080204" pitchFamily="49" charset="-128"/>
                          <a:ea typeface="ＭＳ ゴシック" panose="020B0609070205080204" pitchFamily="49" charset="-128"/>
                        </a:rPr>
                        <a:t>②再雇用者</a:t>
                      </a:r>
                      <a:r>
                        <a:rPr lang="en-US" altLang="ja-JP" sz="800" b="0" u="none" dirty="0">
                          <a:solidFill>
                            <a:schemeClr val="tx1"/>
                          </a:solidFill>
                          <a:latin typeface="ＭＳ ゴシック" panose="020B0609070205080204" pitchFamily="49" charset="-128"/>
                          <a:ea typeface="ＭＳ ゴシック" panose="020B0609070205080204" pitchFamily="49" charset="-128"/>
                        </a:rPr>
                        <a:t>2</a:t>
                      </a:r>
                      <a:r>
                        <a:rPr lang="ja-JP" altLang="en-US" sz="800" b="0" u="none" dirty="0">
                          <a:solidFill>
                            <a:schemeClr val="tx1"/>
                          </a:solidFill>
                          <a:latin typeface="ＭＳ ゴシック" panose="020B0609070205080204" pitchFamily="49" charset="-128"/>
                          <a:ea typeface="ＭＳ ゴシック" panose="020B0609070205080204" pitchFamily="49" charset="-128"/>
                        </a:rPr>
                        <a:t>～</a:t>
                      </a:r>
                      <a:r>
                        <a:rPr lang="en-US" altLang="ja-JP" sz="800" b="0" u="none" dirty="0">
                          <a:solidFill>
                            <a:schemeClr val="tx1"/>
                          </a:solidFill>
                          <a:latin typeface="ＭＳ ゴシック" panose="020B0609070205080204" pitchFamily="49" charset="-128"/>
                          <a:ea typeface="ＭＳ ゴシック" panose="020B0609070205080204" pitchFamily="49" charset="-128"/>
                        </a:rPr>
                        <a:t>5</a:t>
                      </a:r>
                      <a:r>
                        <a:rPr lang="ja-JP" altLang="en-US" sz="800" b="0" u="none" dirty="0">
                          <a:solidFill>
                            <a:schemeClr val="tx1"/>
                          </a:solidFill>
                          <a:latin typeface="ＭＳ ゴシック" panose="020B0609070205080204" pitchFamily="49" charset="-128"/>
                          <a:ea typeface="ＭＳ ゴシック" panose="020B0609070205080204" pitchFamily="49" charset="-128"/>
                        </a:rPr>
                        <a:t>人目</a:t>
                      </a:r>
                      <a:endParaRPr lang="en-US" altLang="ja-JP" sz="800" b="0"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defRPr/>
                      </a:pPr>
                      <a:r>
                        <a:rPr kumimoji="1" lang="en-US"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28.5</a:t>
                      </a: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&lt;36</a:t>
                      </a: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&gt;</a:t>
                      </a:r>
                      <a:endPar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defRPr/>
                      </a:pPr>
                      <a:r>
                        <a:rPr kumimoji="1" lang="en-US"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19</a:t>
                      </a: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&lt;24</a:t>
                      </a: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&gt;</a:t>
                      </a:r>
                      <a:endPar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2"/>
                  </a:ext>
                </a:extLst>
              </a:tr>
            </a:tbl>
          </a:graphicData>
        </a:graphic>
      </p:graphicFrame>
      <p:sp>
        <p:nvSpPr>
          <p:cNvPr id="42" name="Text Box 46"/>
          <p:cNvSpPr txBox="1">
            <a:spLocks noChangeArrowheads="1"/>
          </p:cNvSpPr>
          <p:nvPr/>
        </p:nvSpPr>
        <p:spPr bwMode="auto">
          <a:xfrm>
            <a:off x="5241032" y="3553852"/>
            <a:ext cx="4520818" cy="523220"/>
          </a:xfrm>
          <a:prstGeom prst="rect">
            <a:avLst/>
          </a:prstGeom>
          <a:noFill/>
          <a:ln w="9525">
            <a:noFill/>
            <a:miter lim="800000"/>
            <a:headEnd/>
            <a:tailEnd/>
          </a:ln>
        </p:spPr>
        <p:txBody>
          <a:bodyPr wrap="square">
            <a:spAutoFit/>
          </a:bodyPr>
          <a:lstStyle/>
          <a:p>
            <a:pPr fontAlgn="base">
              <a:spcBef>
                <a:spcPct val="0"/>
              </a:spcBef>
              <a:spcAft>
                <a:spcPct val="0"/>
              </a:spcAft>
            </a:pPr>
            <a:r>
              <a:rPr lang="ja-JP" altLang="en-US" sz="1000" dirty="0">
                <a:latin typeface="ＭＳ ゴシック" pitchFamily="49" charset="-128"/>
                <a:ea typeface="ＭＳ ゴシック" pitchFamily="49" charset="-128"/>
              </a:rPr>
              <a:t>　</a:t>
            </a:r>
            <a:r>
              <a:rPr lang="ja-JP" altLang="en-US" sz="900" dirty="0">
                <a:latin typeface="ＭＳ ゴシック" pitchFamily="49" charset="-128"/>
                <a:ea typeface="ＭＳ ゴシック" pitchFamily="49" charset="-128"/>
              </a:rPr>
              <a:t>妊娠、出産、育児、介護または</a:t>
            </a:r>
            <a:r>
              <a:rPr lang="ja-JP" altLang="en-US" sz="900" b="1" u="sng" dirty="0">
                <a:latin typeface="ＭＳ ゴシック" pitchFamily="49" charset="-128"/>
                <a:ea typeface="ＭＳ ゴシック" pitchFamily="49" charset="-128"/>
              </a:rPr>
              <a:t>配偶者の転勤</a:t>
            </a:r>
            <a:r>
              <a:rPr lang="ja-JP" altLang="en-US" sz="900" dirty="0">
                <a:latin typeface="ＭＳ ゴシック" pitchFamily="49" charset="-128"/>
                <a:ea typeface="ＭＳ ゴシック" pitchFamily="49" charset="-128"/>
              </a:rPr>
              <a:t>等を理由として退職した者が、就業が可能になったときに復職でき、従来の勤務経験が適切に評価・処遇される再雇用制度を導入し、希望する者を採用した事業主に支給する。</a:t>
            </a:r>
            <a:endParaRPr lang="en-US" altLang="ja-JP" sz="900" dirty="0">
              <a:latin typeface="ＭＳ ゴシック" pitchFamily="49" charset="-128"/>
              <a:ea typeface="ＭＳ ゴシック" pitchFamily="49" charset="-128"/>
            </a:endParaRPr>
          </a:p>
        </p:txBody>
      </p:sp>
      <p:sp>
        <p:nvSpPr>
          <p:cNvPr id="38" name="角丸四角形 37"/>
          <p:cNvSpPr/>
          <p:nvPr/>
        </p:nvSpPr>
        <p:spPr bwMode="auto">
          <a:xfrm rot="10800000" flipV="1">
            <a:off x="5193930" y="5157190"/>
            <a:ext cx="4642408" cy="288033"/>
          </a:xfrm>
          <a:prstGeom prst="roundRect">
            <a:avLst>
              <a:gd name="adj" fmla="val 18791"/>
            </a:avLst>
          </a:prstGeom>
          <a:gradFill flip="none" rotWithShape="1">
            <a:gsLst>
              <a:gs pos="0">
                <a:srgbClr val="92D050"/>
              </a:gs>
              <a:gs pos="0">
                <a:srgbClr val="92D050"/>
              </a:gs>
              <a:gs pos="100000">
                <a:schemeClr val="bg1"/>
              </a:gs>
            </a:gsLst>
            <a:lin ang="5400000" scaled="1"/>
            <a:tileRect/>
          </a:gradFill>
          <a:ln w="9525" cap="flat" cmpd="sng" algn="ctr">
            <a:solidFill>
              <a:schemeClr val="tx1"/>
            </a:solidFill>
            <a:prstDash val="solid"/>
            <a:round/>
            <a:headEnd type="none" w="med" len="med"/>
            <a:tailEnd type="triangle" w="med" len="med"/>
          </a:ln>
          <a:effectLst/>
        </p:spPr>
        <p:txBody>
          <a:bodyPr vert="horz" wrap="square" lIns="91440" tIns="108000" rIns="91440" bIns="45720" numCol="1" rtlCol="0" anchor="ctr" anchorCtr="0" compatLnSpc="1">
            <a:prstTxWarp prst="textNoShape">
              <a:avLst/>
            </a:prstTxWarp>
          </a:bodyPr>
          <a:lstStyle/>
          <a:p>
            <a:pPr algn="ctr" fontAlgn="base">
              <a:spcBef>
                <a:spcPct val="0"/>
              </a:spcBef>
              <a:spcAft>
                <a:spcPct val="0"/>
              </a:spcAft>
            </a:pP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女性活躍加速化コース </a:t>
            </a:r>
            <a:r>
              <a:rPr lang="ja-JP" altLang="en-US" sz="1200" dirty="0">
                <a:solidFill>
                  <a:prstClr val="black"/>
                </a:solidFill>
                <a:latin typeface="Times New Roman" pitchFamily="18" charset="0"/>
                <a:ea typeface="ＤＦ特太ゴシック体" pitchFamily="1" charset="-128"/>
              </a:rPr>
              <a:t> 　</a:t>
            </a:r>
            <a:endPar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正方形/長方形 43"/>
          <p:cNvSpPr/>
          <p:nvPr/>
        </p:nvSpPr>
        <p:spPr>
          <a:xfrm>
            <a:off x="5159306" y="5445224"/>
            <a:ext cx="4633054" cy="523220"/>
          </a:xfrm>
          <a:prstGeom prst="rect">
            <a:avLst/>
          </a:prstGeom>
        </p:spPr>
        <p:txBody>
          <a:bodyPr wrap="square">
            <a:spAutoFit/>
          </a:bodyPr>
          <a:lstStyle/>
          <a:p>
            <a:pPr fontAlgn="base">
              <a:spcBef>
                <a:spcPct val="0"/>
              </a:spcBef>
              <a:spcAft>
                <a:spcPct val="0"/>
              </a:spcAft>
            </a:pPr>
            <a:r>
              <a:rPr lang="ja-JP" altLang="en-US" sz="1000" dirty="0">
                <a:solidFill>
                  <a:prstClr val="black"/>
                </a:solidFill>
                <a:latin typeface="ＭＳ ゴシック" pitchFamily="49" charset="-128"/>
                <a:ea typeface="ＭＳ ゴシック" pitchFamily="49" charset="-128"/>
              </a:rPr>
              <a:t>　</a:t>
            </a:r>
            <a:r>
              <a:rPr lang="ja-JP" altLang="en-US" sz="900" dirty="0">
                <a:solidFill>
                  <a:prstClr val="black"/>
                </a:solidFill>
                <a:latin typeface="ＭＳ ゴシック" pitchFamily="49" charset="-128"/>
                <a:ea typeface="ＭＳ ゴシック" pitchFamily="49" charset="-128"/>
              </a:rPr>
              <a:t>女性活躍推進法に基づき、自社の女性の活躍に関する「数値目標」及びその達成に向けた「取組目標」を盛り込んだ「行動計画」を策定し、目標を達成した</a:t>
            </a:r>
            <a:r>
              <a:rPr lang="ja-JP" altLang="en-US" sz="900" b="1" u="sng" dirty="0">
                <a:solidFill>
                  <a:prstClr val="black"/>
                </a:solidFill>
                <a:latin typeface="ＭＳ ゴシック" pitchFamily="49" charset="-128"/>
                <a:ea typeface="ＭＳ ゴシック" pitchFamily="49" charset="-128"/>
              </a:rPr>
              <a:t>中小企業事業主</a:t>
            </a:r>
            <a:r>
              <a:rPr lang="ja-JP" altLang="en-US" sz="900" dirty="0">
                <a:solidFill>
                  <a:prstClr val="black"/>
                </a:solidFill>
                <a:latin typeface="ＭＳ ゴシック" pitchFamily="49" charset="-128"/>
                <a:ea typeface="ＭＳ ゴシック" pitchFamily="49" charset="-128"/>
              </a:rPr>
              <a:t>に支給する。　　</a:t>
            </a:r>
            <a:r>
              <a:rPr lang="en-US" altLang="ja-JP" sz="800" u="sng" dirty="0">
                <a:solidFill>
                  <a:prstClr val="black"/>
                </a:solidFill>
                <a:latin typeface="ＭＳ ゴシック" pitchFamily="49" charset="-128"/>
                <a:ea typeface="ＭＳ ゴシック" pitchFamily="49" charset="-128"/>
              </a:rPr>
              <a:t>※</a:t>
            </a:r>
            <a:r>
              <a:rPr lang="ja-JP" altLang="en-US" sz="800" u="sng" dirty="0">
                <a:solidFill>
                  <a:prstClr val="black"/>
                </a:solidFill>
                <a:latin typeface="ＭＳ ゴシック" pitchFamily="49" charset="-128"/>
                <a:ea typeface="ＭＳ ゴシック" pitchFamily="49" charset="-128"/>
              </a:rPr>
              <a:t>中小企業事業主：常時雇用する労働者が</a:t>
            </a:r>
            <a:r>
              <a:rPr lang="en-US" altLang="ja-JP" sz="800" u="sng" dirty="0">
                <a:solidFill>
                  <a:prstClr val="black"/>
                </a:solidFill>
                <a:latin typeface="ＭＳ ゴシック" pitchFamily="49" charset="-128"/>
                <a:ea typeface="ＭＳ ゴシック" pitchFamily="49" charset="-128"/>
              </a:rPr>
              <a:t>300</a:t>
            </a:r>
            <a:r>
              <a:rPr lang="ja-JP" altLang="en-US" sz="800" u="sng" dirty="0">
                <a:solidFill>
                  <a:prstClr val="black"/>
                </a:solidFill>
                <a:latin typeface="ＭＳ ゴシック" pitchFamily="49" charset="-128"/>
                <a:ea typeface="ＭＳ ゴシック" pitchFamily="49" charset="-128"/>
              </a:rPr>
              <a:t>人以下の事業主</a:t>
            </a:r>
          </a:p>
        </p:txBody>
      </p:sp>
      <p:graphicFrame>
        <p:nvGraphicFramePr>
          <p:cNvPr id="51" name="表 50"/>
          <p:cNvGraphicFramePr>
            <a:graphicFrameLocks noGrp="1"/>
          </p:cNvGraphicFramePr>
          <p:nvPr>
            <p:extLst>
              <p:ext uri="{D42A27DB-BD31-4B8C-83A1-F6EECF244321}">
                <p14:modId xmlns:p14="http://schemas.microsoft.com/office/powerpoint/2010/main" val="638624881"/>
              </p:ext>
            </p:extLst>
          </p:nvPr>
        </p:nvGraphicFramePr>
        <p:xfrm>
          <a:off x="5254143" y="6021288"/>
          <a:ext cx="3227249" cy="695590"/>
        </p:xfrm>
        <a:graphic>
          <a:graphicData uri="http://schemas.openxmlformats.org/drawingml/2006/table">
            <a:tbl>
              <a:tblPr>
                <a:effectLst>
                  <a:outerShdw blurRad="50800" dist="50800" dir="5400000" sx="7000" sy="7000" algn="ctr" rotWithShape="0">
                    <a:srgbClr val="000000">
                      <a:alpha val="43137"/>
                    </a:srgbClr>
                  </a:outerShdw>
                </a:effectLst>
              </a:tblPr>
              <a:tblGrid>
                <a:gridCol w="174609">
                  <a:extLst>
                    <a:ext uri="{9D8B030D-6E8A-4147-A177-3AD203B41FA5}">
                      <a16:colId xmlns:a16="http://schemas.microsoft.com/office/drawing/2014/main" val="20000"/>
                    </a:ext>
                  </a:extLst>
                </a:gridCol>
                <a:gridCol w="1944522">
                  <a:extLst>
                    <a:ext uri="{9D8B030D-6E8A-4147-A177-3AD203B41FA5}">
                      <a16:colId xmlns:a16="http://schemas.microsoft.com/office/drawing/2014/main" val="20001"/>
                    </a:ext>
                  </a:extLst>
                </a:gridCol>
                <a:gridCol w="1108118">
                  <a:extLst>
                    <a:ext uri="{9D8B030D-6E8A-4147-A177-3AD203B41FA5}">
                      <a16:colId xmlns:a16="http://schemas.microsoft.com/office/drawing/2014/main" val="20002"/>
                    </a:ext>
                  </a:extLst>
                </a:gridCol>
              </a:tblGrid>
              <a:tr h="238869">
                <a:tc gridSpan="2">
                  <a:txBody>
                    <a:bodyPr/>
                    <a:lstStyle/>
                    <a:p>
                      <a:pPr algn="l" rtl="0" fontAlgn="ctr">
                        <a:lnSpc>
                          <a:spcPts val="1000"/>
                        </a:lnSpc>
                      </a:pPr>
                      <a:r>
                        <a:rPr lang="ja-JP" altLang="en-US" sz="900" b="0" i="0" u="sng" strike="noStrike" dirty="0">
                          <a:solidFill>
                            <a:schemeClr val="tx1"/>
                          </a:solidFill>
                          <a:effectLst/>
                          <a:latin typeface="ＭＳ ゴシック" panose="020B0609070205080204" pitchFamily="49" charset="-128"/>
                          <a:ea typeface="ＭＳ ゴシック" panose="020B0609070205080204" pitchFamily="49" charset="-128"/>
                        </a:rPr>
                        <a:t>①</a:t>
                      </a:r>
                      <a:r>
                        <a:rPr lang="ja-JP" altLang="en-US" sz="900" b="1" i="0" u="sng" strike="noStrike" dirty="0">
                          <a:solidFill>
                            <a:schemeClr val="tx1"/>
                          </a:solidFill>
                          <a:effectLst/>
                          <a:latin typeface="ＭＳ ゴシック" panose="020B0609070205080204" pitchFamily="49" charset="-128"/>
                          <a:ea typeface="ＭＳ ゴシック" panose="020B0609070205080204" pitchFamily="49" charset="-128"/>
                        </a:rPr>
                        <a:t>２つ以上の</a:t>
                      </a:r>
                      <a:r>
                        <a:rPr lang="ja-JP" altLang="en-US" sz="900" b="0" i="0" u="sng" strike="noStrike" dirty="0">
                          <a:solidFill>
                            <a:schemeClr val="tx1"/>
                          </a:solidFill>
                          <a:effectLst/>
                          <a:latin typeface="ＭＳ ゴシック" panose="020B0609070205080204" pitchFamily="49" charset="-128"/>
                          <a:ea typeface="ＭＳ ゴシック" panose="020B0609070205080204" pitchFamily="49" charset="-128"/>
                        </a:rPr>
                        <a:t>取組目標の達成時</a:t>
                      </a:r>
                      <a:endParaRPr lang="en-US" altLang="ja-JP" sz="900" b="0" i="0" u="sng" strike="noStrike" dirty="0">
                        <a:solidFill>
                          <a:schemeClr val="tx1"/>
                        </a:solidFill>
                        <a:effectLst/>
                        <a:latin typeface="ＭＳ ゴシック" panose="020B0609070205080204" pitchFamily="49" charset="-128"/>
                        <a:ea typeface="ＭＳ ゴシック" panose="020B0609070205080204" pitchFamily="49" charset="-128"/>
                      </a:endParaRPr>
                    </a:p>
                  </a:txBody>
                  <a:tcPr marL="34752"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marL="0" marR="0" lvl="0" indent="0" algn="ctr" defTabSz="957263" rtl="0" eaLnBrk="1" fontAlgn="base" latinLnBrk="0" hangingPunct="1">
                        <a:lnSpc>
                          <a:spcPts val="1000"/>
                        </a:lnSpc>
                        <a:spcBef>
                          <a:spcPct val="20000"/>
                        </a:spcBef>
                        <a:spcAft>
                          <a:spcPct val="0"/>
                        </a:spcAft>
                        <a:buClrTx/>
                        <a:buSzTx/>
                        <a:buFontTx/>
                        <a:buNone/>
                        <a:tabLst/>
                      </a:pPr>
                      <a:r>
                        <a:rPr kumimoji="1" lang="en-US" altLang="ja-JP" sz="900" b="1" i="0" u="sng"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38</a:t>
                      </a:r>
                      <a:r>
                        <a:rPr kumimoji="1" lang="ja-JP" altLang="en-US" sz="900" b="1" i="0" u="sng"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1" i="0" u="sng"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&lt;48</a:t>
                      </a:r>
                      <a:r>
                        <a:rPr kumimoji="1" lang="ja-JP" altLang="en-US" sz="900" b="1" i="0" u="sng"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1" i="0" u="sng"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&gt;</a:t>
                      </a:r>
                    </a:p>
                  </a:txBody>
                  <a:tcPr marL="34752" marR="34752"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1"/>
                  </a:ext>
                </a:extLst>
              </a:tr>
              <a:tr h="255181">
                <a:tc gridSpan="2">
                  <a:txBody>
                    <a:bodyPr/>
                    <a:lstStyle/>
                    <a:p>
                      <a:pPr algn="l" rtl="0" fontAlgn="ctr">
                        <a:lnSpc>
                          <a:spcPts val="1000"/>
                        </a:lnSpc>
                      </a:pPr>
                      <a:r>
                        <a:rPr lang="ja-JP" altLang="en-US" sz="900" b="0" i="0" u="sng" strike="noStrike" dirty="0">
                          <a:solidFill>
                            <a:schemeClr val="tx1"/>
                          </a:solidFill>
                          <a:effectLst/>
                          <a:latin typeface="ＭＳ ゴシック" panose="020B0609070205080204" pitchFamily="49" charset="-128"/>
                          <a:ea typeface="ＭＳ ゴシック" panose="020B0609070205080204" pitchFamily="49" charset="-128"/>
                        </a:rPr>
                        <a:t>②数値目標の達成時</a:t>
                      </a:r>
                      <a:endParaRPr lang="en-US" altLang="ja-JP" sz="900" b="0" i="0" u="sng" strike="noStrike" dirty="0">
                        <a:solidFill>
                          <a:schemeClr val="tx1"/>
                        </a:solidFill>
                        <a:effectLst/>
                        <a:latin typeface="ＭＳ ゴシック" panose="020B0609070205080204" pitchFamily="49" charset="-128"/>
                        <a:ea typeface="ＭＳ ゴシック" panose="020B0609070205080204" pitchFamily="49" charset="-128"/>
                      </a:endParaRPr>
                    </a:p>
                  </a:txBody>
                  <a:tcPr marL="34752"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no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marL="0" marR="0" lvl="0" indent="0" algn="ctr" defTabSz="957263" rtl="0" eaLnBrk="1" fontAlgn="base" latinLnBrk="0" hangingPunct="1">
                        <a:lnSpc>
                          <a:spcPts val="1000"/>
                        </a:lnSpc>
                        <a:spcBef>
                          <a:spcPct val="20000"/>
                        </a:spcBef>
                        <a:spcAft>
                          <a:spcPct val="0"/>
                        </a:spcAft>
                        <a:buClrTx/>
                        <a:buSzTx/>
                        <a:buFontTx/>
                        <a:buNone/>
                        <a:tabLst/>
                      </a:pPr>
                      <a:r>
                        <a:rPr kumimoji="1" lang="en-US"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28.5</a:t>
                      </a: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&lt;36</a:t>
                      </a: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&gt;</a:t>
                      </a:r>
                    </a:p>
                  </a:txBody>
                  <a:tcPr marL="34752" marR="34752"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2"/>
                  </a:ext>
                </a:extLst>
              </a:tr>
              <a:tr h="186289">
                <a:tc>
                  <a:txBody>
                    <a:bodyPr/>
                    <a:lstStyle/>
                    <a:p>
                      <a:pPr algn="l" rtl="0" fontAlgn="ctr">
                        <a:lnSpc>
                          <a:spcPts val="1000"/>
                        </a:lnSpc>
                      </a:pPr>
                      <a:endParaRPr lang="en-US" altLang="ja-JP" sz="900" b="0"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34752"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lnSpc>
                          <a:spcPts val="1000"/>
                        </a:lnSpc>
                      </a:pPr>
                      <a:r>
                        <a:rPr lang="ja-JP" altLang="en-US" sz="900" b="0" i="0" u="sng" strike="noStrike" dirty="0">
                          <a:solidFill>
                            <a:schemeClr val="tx1"/>
                          </a:solidFill>
                          <a:effectLst/>
                          <a:latin typeface="ＭＳ ゴシック" panose="020B0609070205080204" pitchFamily="49" charset="-128"/>
                          <a:ea typeface="ＭＳ ゴシック" panose="020B0609070205080204" pitchFamily="49" charset="-128"/>
                        </a:rPr>
                        <a:t>女性管理職比率が基準値以上に上昇</a:t>
                      </a:r>
                      <a:endParaRPr lang="en-US" altLang="ja-JP" sz="900" b="0" i="0" u="sng" strike="noStrike" dirty="0">
                        <a:solidFill>
                          <a:schemeClr val="tx1"/>
                        </a:solidFill>
                        <a:effectLst/>
                        <a:latin typeface="ＭＳ ゴシック" panose="020B0609070205080204" pitchFamily="49" charset="-128"/>
                        <a:ea typeface="ＭＳ ゴシック" panose="020B0609070205080204" pitchFamily="49" charset="-128"/>
                      </a:endParaRPr>
                    </a:p>
                  </a:txBody>
                  <a:tcPr marL="34752" marR="34752"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57263" rtl="0" eaLnBrk="1" fontAlgn="base" latinLnBrk="0" hangingPunct="1">
                        <a:lnSpc>
                          <a:spcPts val="1000"/>
                        </a:lnSpc>
                        <a:spcBef>
                          <a:spcPct val="20000"/>
                        </a:spcBef>
                        <a:spcAft>
                          <a:spcPct val="0"/>
                        </a:spcAft>
                        <a:buClrTx/>
                        <a:buSzTx/>
                        <a:buFontTx/>
                        <a:buNone/>
                        <a:tabLst/>
                      </a:pPr>
                      <a:r>
                        <a:rPr kumimoji="1" lang="en-US" altLang="ja-JP" sz="900" b="0" i="0" u="none" strike="noStrike" kern="1200"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n-cs"/>
                        </a:rPr>
                        <a:t>47.5</a:t>
                      </a:r>
                      <a:r>
                        <a:rPr kumimoji="1" lang="ja-JP" altLang="en-US" sz="900" b="0" i="0" u="none" strike="noStrike" kern="1200"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n-cs"/>
                        </a:rPr>
                        <a:t>万円</a:t>
                      </a:r>
                      <a:r>
                        <a:rPr kumimoji="1" lang="en-US" altLang="ja-JP" sz="900" b="0" i="0" u="none" strike="noStrike" kern="1200"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n-cs"/>
                        </a:rPr>
                        <a:t>&lt;60</a:t>
                      </a:r>
                      <a:r>
                        <a:rPr kumimoji="1" lang="ja-JP" altLang="en-US" sz="900" b="0" i="0" u="none" strike="noStrike" kern="1200"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n-cs"/>
                        </a:rPr>
                        <a:t>万円</a:t>
                      </a:r>
                      <a:r>
                        <a:rPr kumimoji="1" lang="en-US" altLang="ja-JP" sz="900" b="0" i="0" u="none" strike="noStrike" kern="1200"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n-cs"/>
                        </a:rPr>
                        <a:t>&gt;</a:t>
                      </a:r>
                      <a:endPar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34752" marR="34752"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3"/>
                  </a:ext>
                </a:extLst>
              </a:tr>
            </a:tbl>
          </a:graphicData>
        </a:graphic>
      </p:graphicFrame>
      <p:sp>
        <p:nvSpPr>
          <p:cNvPr id="53" name="Text Box 196"/>
          <p:cNvSpPr txBox="1">
            <a:spLocks noChangeArrowheads="1"/>
          </p:cNvSpPr>
          <p:nvPr/>
        </p:nvSpPr>
        <p:spPr bwMode="auto">
          <a:xfrm>
            <a:off x="8556792" y="5967868"/>
            <a:ext cx="1349208" cy="782169"/>
          </a:xfrm>
          <a:prstGeom prst="rect">
            <a:avLst/>
          </a:prstGeom>
          <a:noFill/>
          <a:ln w="9525">
            <a:noFill/>
            <a:miter lim="800000"/>
            <a:headEnd/>
            <a:tailEnd/>
          </a:ln>
        </p:spPr>
        <p:txBody>
          <a:bodyPr wrap="square" lIns="0" rIns="36000">
            <a:noAutofit/>
          </a:bodyPr>
          <a:lstStyle/>
          <a:p>
            <a:pPr fontAlgn="base">
              <a:lnSpc>
                <a:spcPts val="1000"/>
              </a:lnSpc>
              <a:spcBef>
                <a:spcPct val="0"/>
              </a:spcBef>
              <a:spcAft>
                <a:spcPct val="0"/>
              </a:spcAft>
            </a:pPr>
            <a:r>
              <a:rPr lang="en-US" altLang="ja-JP" sz="800" dirty="0">
                <a:solidFill>
                  <a:prstClr val="black"/>
                </a:solidFill>
                <a:latin typeface="ＭＳ ゴシック" pitchFamily="49" charset="-128"/>
                <a:ea typeface="ＭＳ ゴシック" pitchFamily="49" charset="-128"/>
              </a:rPr>
              <a:t>※</a:t>
            </a:r>
            <a:r>
              <a:rPr lang="ja-JP" altLang="en-US" sz="800" dirty="0">
                <a:solidFill>
                  <a:prstClr val="black"/>
                </a:solidFill>
                <a:latin typeface="ＭＳ ゴシック" pitchFamily="49" charset="-128"/>
                <a:ea typeface="ＭＳ ゴシック" pitchFamily="49" charset="-128"/>
              </a:rPr>
              <a:t>助成対象となる目標</a:t>
            </a:r>
            <a:endParaRPr lang="en-US" altLang="ja-JP" sz="800" dirty="0">
              <a:solidFill>
                <a:prstClr val="black"/>
              </a:solidFill>
              <a:latin typeface="ＭＳ ゴシック" pitchFamily="49" charset="-128"/>
              <a:ea typeface="ＭＳ ゴシック" pitchFamily="49" charset="-128"/>
            </a:endParaRPr>
          </a:p>
          <a:p>
            <a:pPr fontAlgn="base">
              <a:lnSpc>
                <a:spcPts val="1000"/>
              </a:lnSpc>
              <a:spcBef>
                <a:spcPct val="0"/>
              </a:spcBef>
              <a:spcAft>
                <a:spcPct val="0"/>
              </a:spcAft>
            </a:pPr>
            <a:r>
              <a:rPr lang="ja-JP" altLang="en-US" sz="800" dirty="0">
                <a:solidFill>
                  <a:prstClr val="black"/>
                </a:solidFill>
                <a:latin typeface="ＭＳ ゴシック" pitchFamily="49" charset="-128"/>
                <a:ea typeface="ＭＳ ゴシック" pitchFamily="49" charset="-128"/>
              </a:rPr>
              <a:t> ・女性の積極採用</a:t>
            </a:r>
            <a:endParaRPr lang="en-US" altLang="ja-JP" sz="800" dirty="0">
              <a:solidFill>
                <a:prstClr val="black"/>
              </a:solidFill>
              <a:latin typeface="ＭＳ ゴシック" pitchFamily="49" charset="-128"/>
              <a:ea typeface="ＭＳ ゴシック" pitchFamily="49" charset="-128"/>
            </a:endParaRPr>
          </a:p>
          <a:p>
            <a:pPr fontAlgn="base">
              <a:lnSpc>
                <a:spcPts val="1000"/>
              </a:lnSpc>
              <a:spcBef>
                <a:spcPct val="0"/>
              </a:spcBef>
              <a:spcAft>
                <a:spcPct val="0"/>
              </a:spcAft>
            </a:pPr>
            <a:r>
              <a:rPr lang="ja-JP" altLang="en-US" sz="800" dirty="0">
                <a:solidFill>
                  <a:prstClr val="black"/>
                </a:solidFill>
                <a:latin typeface="ＭＳ ゴシック" pitchFamily="49" charset="-128"/>
                <a:ea typeface="ＭＳ ゴシック" pitchFamily="49" charset="-128"/>
              </a:rPr>
              <a:t> ・女性の配置・教育訓練等</a:t>
            </a:r>
            <a:endParaRPr lang="en-US" altLang="ja-JP" sz="800" dirty="0">
              <a:solidFill>
                <a:prstClr val="black"/>
              </a:solidFill>
              <a:latin typeface="ＭＳ ゴシック" pitchFamily="49" charset="-128"/>
              <a:ea typeface="ＭＳ ゴシック" pitchFamily="49" charset="-128"/>
            </a:endParaRPr>
          </a:p>
          <a:p>
            <a:pPr fontAlgn="base">
              <a:lnSpc>
                <a:spcPts val="1000"/>
              </a:lnSpc>
              <a:spcBef>
                <a:spcPct val="0"/>
              </a:spcBef>
              <a:spcAft>
                <a:spcPct val="0"/>
              </a:spcAft>
            </a:pPr>
            <a:r>
              <a:rPr lang="ja-JP" altLang="en-US" sz="800" dirty="0">
                <a:solidFill>
                  <a:prstClr val="black"/>
                </a:solidFill>
                <a:latin typeface="ＭＳ ゴシック" pitchFamily="49" charset="-128"/>
                <a:ea typeface="ＭＳ ゴシック" pitchFamily="49" charset="-128"/>
              </a:rPr>
              <a:t> ・女性の積極登用等</a:t>
            </a:r>
            <a:endParaRPr lang="en-US" altLang="ja-JP" sz="800" dirty="0">
              <a:solidFill>
                <a:prstClr val="black"/>
              </a:solidFill>
              <a:latin typeface="ＭＳ ゴシック" pitchFamily="49" charset="-128"/>
              <a:ea typeface="ＭＳ ゴシック" pitchFamily="49" charset="-128"/>
            </a:endParaRPr>
          </a:p>
          <a:p>
            <a:pPr fontAlgn="base">
              <a:lnSpc>
                <a:spcPts val="1000"/>
              </a:lnSpc>
              <a:spcBef>
                <a:spcPct val="0"/>
              </a:spcBef>
              <a:spcAft>
                <a:spcPct val="0"/>
              </a:spcAft>
            </a:pPr>
            <a:r>
              <a:rPr lang="ja-JP" altLang="en-US" sz="800" dirty="0">
                <a:solidFill>
                  <a:prstClr val="black"/>
                </a:solidFill>
                <a:latin typeface="ＭＳ ゴシック" pitchFamily="49" charset="-128"/>
                <a:ea typeface="ＭＳ ゴシック" pitchFamily="49" charset="-128"/>
              </a:rPr>
              <a:t> ・多様なキャリアコース</a:t>
            </a:r>
            <a:endParaRPr lang="en-US" altLang="ja-JP" sz="800" dirty="0">
              <a:solidFill>
                <a:prstClr val="black"/>
              </a:solidFill>
              <a:latin typeface="ＭＳ ゴシック" pitchFamily="49" charset="-128"/>
              <a:ea typeface="ＭＳ ゴシック" pitchFamily="49" charset="-128"/>
            </a:endParaRPr>
          </a:p>
        </p:txBody>
      </p:sp>
      <p:sp>
        <p:nvSpPr>
          <p:cNvPr id="58" name="Text Box 46"/>
          <p:cNvSpPr txBox="1">
            <a:spLocks noChangeArrowheads="1"/>
          </p:cNvSpPr>
          <p:nvPr/>
        </p:nvSpPr>
        <p:spPr bwMode="auto">
          <a:xfrm>
            <a:off x="-15552" y="5302949"/>
            <a:ext cx="2014473" cy="507831"/>
          </a:xfrm>
          <a:prstGeom prst="rect">
            <a:avLst/>
          </a:prstGeom>
          <a:noFill/>
          <a:ln w="9525">
            <a:noFill/>
            <a:miter lim="800000"/>
            <a:headEnd/>
            <a:tailEnd/>
          </a:ln>
        </p:spPr>
        <p:txBody>
          <a:bodyPr wrap="square">
            <a:spAutoFit/>
          </a:bodyPr>
          <a:lstStyle/>
          <a:p>
            <a:pPr marL="85725" indent="-85725" fontAlgn="base">
              <a:spcBef>
                <a:spcPts val="600"/>
              </a:spcBef>
              <a:spcAft>
                <a:spcPct val="0"/>
              </a:spcAft>
            </a:pPr>
            <a:r>
              <a:rPr lang="ja-JP" altLang="en-US" sz="900" dirty="0">
                <a:solidFill>
                  <a:prstClr val="black"/>
                </a:solidFill>
                <a:latin typeface="ＭＳ ゴシック" pitchFamily="49" charset="-128"/>
                <a:ea typeface="ＭＳ ゴシック" pitchFamily="49" charset="-128"/>
              </a:rPr>
              <a:t>②介護両立支援制度：</a:t>
            </a:r>
            <a:r>
              <a:rPr lang="ja-JP" altLang="en-US" sz="900" b="1" u="sng" dirty="0">
                <a:solidFill>
                  <a:prstClr val="black"/>
                </a:solidFill>
                <a:latin typeface="ＭＳ ゴシック" pitchFamily="49" charset="-128"/>
                <a:ea typeface="ＭＳ ゴシック" pitchFamily="49" charset="-128"/>
              </a:rPr>
              <a:t>介護のための柔軟な就労形態の制度</a:t>
            </a:r>
            <a:r>
              <a:rPr lang="en-US" altLang="ja-JP" sz="900" dirty="0">
                <a:solidFill>
                  <a:prstClr val="black"/>
                </a:solidFill>
                <a:latin typeface="ＭＳ ゴシック" pitchFamily="49" charset="-128"/>
                <a:ea typeface="ＭＳ ゴシック" pitchFamily="49" charset="-128"/>
              </a:rPr>
              <a:t>(*)</a:t>
            </a:r>
            <a:r>
              <a:rPr lang="ja-JP" altLang="en-US" sz="900" dirty="0">
                <a:solidFill>
                  <a:prstClr val="black"/>
                </a:solidFill>
                <a:latin typeface="ＭＳ ゴシック" pitchFamily="49" charset="-128"/>
                <a:ea typeface="ＭＳ ゴシック" pitchFamily="49" charset="-128"/>
              </a:rPr>
              <a:t>を導入し、合計</a:t>
            </a:r>
            <a:r>
              <a:rPr lang="en-US" altLang="ja-JP" sz="900" dirty="0">
                <a:solidFill>
                  <a:prstClr val="black"/>
                </a:solidFill>
                <a:latin typeface="ＭＳ ゴシック" pitchFamily="49" charset="-128"/>
                <a:ea typeface="ＭＳ ゴシック" pitchFamily="49" charset="-128"/>
              </a:rPr>
              <a:t>42</a:t>
            </a:r>
            <a:r>
              <a:rPr lang="ja-JP" altLang="en-US" sz="900" dirty="0">
                <a:solidFill>
                  <a:prstClr val="black"/>
                </a:solidFill>
                <a:latin typeface="ＭＳ ゴシック" pitchFamily="49" charset="-128"/>
                <a:ea typeface="ＭＳ ゴシック" pitchFamily="49" charset="-128"/>
              </a:rPr>
              <a:t>日以上利用した場合</a:t>
            </a:r>
            <a:endParaRPr lang="en-US" altLang="ja-JP" sz="900" dirty="0">
              <a:solidFill>
                <a:prstClr val="black"/>
              </a:solidFill>
              <a:latin typeface="ＭＳ ゴシック" pitchFamily="49" charset="-128"/>
              <a:ea typeface="ＭＳ ゴシック" pitchFamily="49" charset="-128"/>
            </a:endParaRPr>
          </a:p>
        </p:txBody>
      </p:sp>
      <p:sp>
        <p:nvSpPr>
          <p:cNvPr id="59" name="Text Box 46"/>
          <p:cNvSpPr txBox="1">
            <a:spLocks noChangeArrowheads="1"/>
          </p:cNvSpPr>
          <p:nvPr/>
        </p:nvSpPr>
        <p:spPr bwMode="auto">
          <a:xfrm>
            <a:off x="0" y="5733836"/>
            <a:ext cx="5178743" cy="338554"/>
          </a:xfrm>
          <a:prstGeom prst="rect">
            <a:avLst/>
          </a:prstGeom>
          <a:noFill/>
          <a:ln w="9525">
            <a:noFill/>
            <a:miter lim="800000"/>
            <a:headEnd/>
            <a:tailEnd/>
          </a:ln>
        </p:spPr>
        <p:txBody>
          <a:bodyPr wrap="square">
            <a:spAutoFit/>
          </a:bodyPr>
          <a:lstStyle/>
          <a:p>
            <a:pPr fontAlgn="base">
              <a:spcBef>
                <a:spcPct val="0"/>
              </a:spcBef>
              <a:spcAft>
                <a:spcPct val="0"/>
              </a:spcAft>
            </a:pPr>
            <a:r>
              <a:rPr lang="en-US" altLang="ja-JP" sz="800" dirty="0">
                <a:solidFill>
                  <a:prstClr val="black"/>
                </a:solidFill>
                <a:latin typeface="ＭＳ ゴシック" pitchFamily="49" charset="-128"/>
                <a:ea typeface="ＭＳ ゴシック" pitchFamily="49" charset="-128"/>
              </a:rPr>
              <a:t>(*)</a:t>
            </a:r>
            <a:r>
              <a:rPr lang="ja-JP" altLang="en-US" sz="800" dirty="0">
                <a:solidFill>
                  <a:prstClr val="black"/>
                </a:solidFill>
                <a:latin typeface="ＭＳ ゴシック" pitchFamily="49" charset="-128"/>
                <a:ea typeface="ＭＳ ゴシック" pitchFamily="49" charset="-128"/>
              </a:rPr>
              <a:t>所定外労働の制限、時差出勤、深夜業制限、短時間勤務、</a:t>
            </a:r>
            <a:r>
              <a:rPr lang="ja-JP" altLang="en-US" sz="800" b="1" u="sng" dirty="0">
                <a:solidFill>
                  <a:prstClr val="black"/>
                </a:solidFill>
                <a:latin typeface="ＭＳ ゴシック" pitchFamily="49" charset="-128"/>
                <a:ea typeface="ＭＳ ゴシック" pitchFamily="49" charset="-128"/>
              </a:rPr>
              <a:t>介護のための在宅勤務、法を上回る介護休暇、介護フレックスタイム制、介護サービス費用補助</a:t>
            </a:r>
            <a:r>
              <a:rPr lang="ja-JP" altLang="en-US" sz="800" dirty="0">
                <a:solidFill>
                  <a:prstClr val="black"/>
                </a:solidFill>
                <a:latin typeface="ＭＳ ゴシック" pitchFamily="49" charset="-128"/>
                <a:ea typeface="ＭＳ ゴシック" pitchFamily="49" charset="-128"/>
              </a:rPr>
              <a:t>）</a:t>
            </a:r>
            <a:endParaRPr lang="en-US" altLang="ja-JP" sz="800" dirty="0">
              <a:solidFill>
                <a:prstClr val="black"/>
              </a:solidFill>
              <a:latin typeface="ＭＳ ゴシック" pitchFamily="49" charset="-128"/>
              <a:ea typeface="ＭＳ ゴシック" pitchFamily="49" charset="-128"/>
            </a:endParaRPr>
          </a:p>
        </p:txBody>
      </p:sp>
      <p:sp>
        <p:nvSpPr>
          <p:cNvPr id="61" name="テキスト ボックス 60"/>
          <p:cNvSpPr txBox="1"/>
          <p:nvPr/>
        </p:nvSpPr>
        <p:spPr>
          <a:xfrm>
            <a:off x="121870" y="333236"/>
            <a:ext cx="3975693" cy="215444"/>
          </a:xfrm>
          <a:prstGeom prst="rect">
            <a:avLst/>
          </a:prstGeom>
          <a:noFill/>
        </p:spPr>
        <p:txBody>
          <a:bodyPr wrap="square" rtlCol="0">
            <a:spAutoFit/>
          </a:bodyPr>
          <a:lstStyle/>
          <a:p>
            <a:pPr fontAlgn="base">
              <a:spcBef>
                <a:spcPct val="0"/>
              </a:spcBef>
              <a:spcAft>
                <a:spcPct val="0"/>
              </a:spcAft>
            </a:pPr>
            <a:r>
              <a:rPr lang="en-US" altLang="ja-JP" sz="800" dirty="0">
                <a:solidFill>
                  <a:prstClr val="black"/>
                </a:solidFill>
                <a:latin typeface="ＭＳ ゴシック" panose="020B0609070205080204" pitchFamily="49" charset="-128"/>
                <a:ea typeface="ＭＳ ゴシック" panose="020B0609070205080204" pitchFamily="49" charset="-128"/>
              </a:rPr>
              <a:t>※</a:t>
            </a:r>
            <a:r>
              <a:rPr lang="ja-JP" altLang="en-US" sz="800" dirty="0">
                <a:solidFill>
                  <a:prstClr val="black"/>
                </a:solidFill>
                <a:latin typeface="ＭＳ ゴシック" panose="020B0609070205080204" pitchFamily="49" charset="-128"/>
                <a:ea typeface="ＭＳ ゴシック" panose="020B0609070205080204" pitchFamily="49" charset="-128"/>
              </a:rPr>
              <a:t>生産性要件を満たした事業主は＜　＞の額を支給。　</a:t>
            </a:r>
            <a:r>
              <a:rPr lang="ja-JP" altLang="en-US" sz="800" b="1" u="sng" dirty="0">
                <a:solidFill>
                  <a:prstClr val="black"/>
                </a:solidFill>
                <a:latin typeface="ＭＳ ゴシック" panose="020B0609070205080204" pitchFamily="49" charset="-128"/>
                <a:ea typeface="ＭＳ ゴシック" panose="020B0609070205080204" pitchFamily="49" charset="-128"/>
              </a:rPr>
              <a:t>下線部</a:t>
            </a:r>
            <a:r>
              <a:rPr lang="ja-JP" altLang="en-US" sz="800" dirty="0">
                <a:solidFill>
                  <a:prstClr val="black"/>
                </a:solidFill>
                <a:latin typeface="ＭＳ ゴシック" panose="020B0609070205080204" pitchFamily="49" charset="-128"/>
                <a:ea typeface="ＭＳ ゴシック" panose="020B0609070205080204" pitchFamily="49" charset="-128"/>
              </a:rPr>
              <a:t>は改正部分。</a:t>
            </a:r>
            <a:endParaRPr lang="en-US" altLang="ja-JP" sz="800" dirty="0">
              <a:solidFill>
                <a:prstClr val="black"/>
              </a:solidFill>
              <a:latin typeface="ＭＳ ゴシック" panose="020B0609070205080204" pitchFamily="49" charset="-128"/>
              <a:ea typeface="ＭＳ ゴシック" panose="020B0609070205080204" pitchFamily="49" charset="-128"/>
            </a:endParaRPr>
          </a:p>
        </p:txBody>
      </p:sp>
      <p:sp>
        <p:nvSpPr>
          <p:cNvPr id="63" name="Text Box 46"/>
          <p:cNvSpPr txBox="1">
            <a:spLocks noChangeArrowheads="1"/>
          </p:cNvSpPr>
          <p:nvPr/>
        </p:nvSpPr>
        <p:spPr bwMode="auto">
          <a:xfrm>
            <a:off x="5159306" y="836712"/>
            <a:ext cx="4633054" cy="507831"/>
          </a:xfrm>
          <a:prstGeom prst="rect">
            <a:avLst/>
          </a:prstGeom>
          <a:noFill/>
          <a:ln w="9525">
            <a:noFill/>
            <a:miter lim="800000"/>
            <a:headEnd/>
            <a:tailEnd/>
          </a:ln>
        </p:spPr>
        <p:txBody>
          <a:bodyPr wrap="square">
            <a:spAutoFit/>
          </a:bodyPr>
          <a:lstStyle/>
          <a:p>
            <a:pPr fontAlgn="base">
              <a:spcBef>
                <a:spcPct val="0"/>
              </a:spcBef>
              <a:spcAft>
                <a:spcPct val="0"/>
              </a:spcAft>
            </a:pPr>
            <a:r>
              <a:rPr lang="ja-JP" altLang="en-US" sz="900" dirty="0">
                <a:solidFill>
                  <a:prstClr val="black"/>
                </a:solidFill>
                <a:latin typeface="ＭＳ ゴシック" pitchFamily="49" charset="-128"/>
                <a:ea typeface="ＭＳ ゴシック" pitchFamily="49" charset="-128"/>
              </a:rPr>
              <a:t>　男性労働者が育児休業や育児目的休暇を取得しやすい職場風土作りに取り組み、子の出生後８週間以内に開始する連続</a:t>
            </a:r>
            <a:r>
              <a:rPr lang="en-US" altLang="ja-JP" sz="900" dirty="0">
                <a:solidFill>
                  <a:prstClr val="black"/>
                </a:solidFill>
                <a:latin typeface="ＭＳ ゴシック" pitchFamily="49" charset="-128"/>
                <a:ea typeface="ＭＳ ゴシック" pitchFamily="49" charset="-128"/>
              </a:rPr>
              <a:t>14</a:t>
            </a:r>
            <a:r>
              <a:rPr lang="ja-JP" altLang="en-US" sz="900" dirty="0">
                <a:solidFill>
                  <a:prstClr val="black"/>
                </a:solidFill>
                <a:latin typeface="ＭＳ ゴシック" pitchFamily="49" charset="-128"/>
                <a:ea typeface="ＭＳ ゴシック" pitchFamily="49" charset="-128"/>
              </a:rPr>
              <a:t>日以上（中小企業は連続</a:t>
            </a:r>
            <a:r>
              <a:rPr lang="en-US" altLang="ja-JP" sz="900" dirty="0">
                <a:solidFill>
                  <a:prstClr val="black"/>
                </a:solidFill>
                <a:latin typeface="ＭＳ ゴシック" pitchFamily="49" charset="-128"/>
                <a:ea typeface="ＭＳ ゴシック" pitchFamily="49" charset="-128"/>
              </a:rPr>
              <a:t>5</a:t>
            </a:r>
            <a:r>
              <a:rPr lang="ja-JP" altLang="en-US" sz="900" dirty="0">
                <a:solidFill>
                  <a:prstClr val="black"/>
                </a:solidFill>
                <a:latin typeface="ＭＳ ゴシック" pitchFamily="49" charset="-128"/>
                <a:ea typeface="ＭＳ ゴシック" pitchFamily="49" charset="-128"/>
              </a:rPr>
              <a:t>日以上）の育児休業等を取得した男性労働者が生じた事業主に助成する。</a:t>
            </a:r>
            <a:endParaRPr lang="en-US" altLang="ja-JP" sz="900" dirty="0">
              <a:solidFill>
                <a:prstClr val="black"/>
              </a:solidFill>
              <a:latin typeface="ＭＳ ゴシック" pitchFamily="49" charset="-128"/>
              <a:ea typeface="ＭＳ ゴシック" pitchFamily="49" charset="-128"/>
            </a:endParaRPr>
          </a:p>
        </p:txBody>
      </p:sp>
      <p:sp>
        <p:nvSpPr>
          <p:cNvPr id="64" name="Text Box 46"/>
          <p:cNvSpPr txBox="1">
            <a:spLocks noChangeArrowheads="1"/>
          </p:cNvSpPr>
          <p:nvPr/>
        </p:nvSpPr>
        <p:spPr bwMode="auto">
          <a:xfrm>
            <a:off x="52578" y="6377553"/>
            <a:ext cx="4976310" cy="507831"/>
          </a:xfrm>
          <a:prstGeom prst="rect">
            <a:avLst/>
          </a:prstGeom>
          <a:noFill/>
          <a:ln w="9525">
            <a:noFill/>
            <a:miter lim="800000"/>
            <a:headEnd/>
            <a:tailEnd/>
          </a:ln>
        </p:spPr>
        <p:txBody>
          <a:bodyPr wrap="square">
            <a:spAutoFit/>
          </a:bodyPr>
          <a:lstStyle/>
          <a:p>
            <a:pPr fontAlgn="base">
              <a:spcBef>
                <a:spcPct val="0"/>
              </a:spcBef>
              <a:spcAft>
                <a:spcPct val="0"/>
              </a:spcAft>
            </a:pPr>
            <a:r>
              <a:rPr lang="ja-JP" altLang="en-US" sz="900" dirty="0">
                <a:solidFill>
                  <a:prstClr val="black"/>
                </a:solidFill>
                <a:latin typeface="ＭＳ ゴシック" pitchFamily="49" charset="-128"/>
                <a:ea typeface="ＭＳ ゴシック" pitchFamily="49" charset="-128"/>
              </a:rPr>
              <a:t>　労働者のための保育施設の設置、運営等を行う事業主・事業主団体に、その費用の一部を</a:t>
            </a:r>
            <a:r>
              <a:rPr lang="en-US" altLang="ja-JP" sz="900" dirty="0">
                <a:solidFill>
                  <a:prstClr val="black"/>
                </a:solidFill>
                <a:latin typeface="ＭＳ ゴシック" pitchFamily="49" charset="-128"/>
                <a:ea typeface="ＭＳ ゴシック" pitchFamily="49" charset="-128"/>
              </a:rPr>
              <a:t>10</a:t>
            </a:r>
            <a:r>
              <a:rPr lang="ja-JP" altLang="en-US" sz="900" dirty="0">
                <a:solidFill>
                  <a:prstClr val="black"/>
                </a:solidFill>
                <a:latin typeface="ＭＳ ゴシック" pitchFamily="49" charset="-128"/>
                <a:ea typeface="ＭＳ ゴシック" pitchFamily="49" charset="-128"/>
              </a:rPr>
              <a:t>年間助成する。（</a:t>
            </a:r>
            <a:r>
              <a:rPr lang="en-US" altLang="ja-JP" sz="900" dirty="0">
                <a:solidFill>
                  <a:prstClr val="black"/>
                </a:solidFill>
                <a:latin typeface="ＭＳ ゴシック" pitchFamily="49" charset="-128"/>
                <a:ea typeface="ＭＳ ゴシック" pitchFamily="49" charset="-128"/>
              </a:rPr>
              <a:t>※</a:t>
            </a:r>
            <a:r>
              <a:rPr lang="ja-JP" altLang="en-US" sz="900" dirty="0">
                <a:solidFill>
                  <a:prstClr val="black"/>
                </a:solidFill>
                <a:latin typeface="ＭＳ ゴシック" pitchFamily="49" charset="-128"/>
                <a:ea typeface="ＭＳ ゴシック" pitchFamily="49" charset="-128"/>
              </a:rPr>
              <a:t>「企業主導型保育事業」</a:t>
            </a:r>
            <a:r>
              <a:rPr lang="en-US" altLang="ja-JP" sz="900" dirty="0">
                <a:solidFill>
                  <a:prstClr val="black"/>
                </a:solidFill>
                <a:latin typeface="ＭＳ ゴシック" pitchFamily="49" charset="-128"/>
                <a:ea typeface="ＭＳ ゴシック" pitchFamily="49" charset="-128"/>
              </a:rPr>
              <a:t>(</a:t>
            </a:r>
            <a:r>
              <a:rPr lang="ja-JP" altLang="en-US" sz="900" dirty="0">
                <a:solidFill>
                  <a:prstClr val="black"/>
                </a:solidFill>
                <a:latin typeface="ＭＳ ゴシック" pitchFamily="49" charset="-128"/>
                <a:ea typeface="ＭＳ ゴシック" pitchFamily="49" charset="-128"/>
              </a:rPr>
              <a:t>内閣府</a:t>
            </a:r>
            <a:r>
              <a:rPr lang="en-US" altLang="ja-JP" sz="900" dirty="0">
                <a:solidFill>
                  <a:prstClr val="black"/>
                </a:solidFill>
                <a:latin typeface="ＭＳ ゴシック" pitchFamily="49" charset="-128"/>
                <a:ea typeface="ＭＳ ゴシック" pitchFamily="49" charset="-128"/>
              </a:rPr>
              <a:t>)</a:t>
            </a:r>
            <a:r>
              <a:rPr lang="ja-JP" altLang="en-US" sz="900" dirty="0">
                <a:solidFill>
                  <a:prstClr val="black"/>
                </a:solidFill>
                <a:latin typeface="ＭＳ ゴシック" pitchFamily="49" charset="-128"/>
                <a:ea typeface="ＭＳ ゴシック" pitchFamily="49" charset="-128"/>
              </a:rPr>
              <a:t>の実施期間中は、新規受付を停止しているため、平成</a:t>
            </a:r>
            <a:r>
              <a:rPr lang="en-US" altLang="ja-JP" sz="900" dirty="0">
                <a:solidFill>
                  <a:prstClr val="black"/>
                </a:solidFill>
                <a:latin typeface="ＭＳ ゴシック" pitchFamily="49" charset="-128"/>
                <a:ea typeface="ＭＳ ゴシック" pitchFamily="49" charset="-128"/>
              </a:rPr>
              <a:t>27</a:t>
            </a:r>
            <a:r>
              <a:rPr lang="ja-JP" altLang="en-US" sz="900" dirty="0">
                <a:solidFill>
                  <a:prstClr val="black"/>
                </a:solidFill>
                <a:latin typeface="ＭＳ ゴシック" pitchFamily="49" charset="-128"/>
                <a:ea typeface="ＭＳ ゴシック" pitchFamily="49" charset="-128"/>
              </a:rPr>
              <a:t>年度末までに計画認定を受けた事業主が支給対象。）</a:t>
            </a:r>
            <a:endParaRPr lang="en-US" altLang="ja-JP" sz="900" dirty="0">
              <a:solidFill>
                <a:prstClr val="black"/>
              </a:solidFill>
              <a:latin typeface="ＭＳ ゴシック" pitchFamily="49" charset="-128"/>
              <a:ea typeface="ＭＳ ゴシック" pitchFamily="49" charset="-128"/>
            </a:endParaRPr>
          </a:p>
        </p:txBody>
      </p:sp>
      <p:sp>
        <p:nvSpPr>
          <p:cNvPr id="32" name="Text Box 196"/>
          <p:cNvSpPr txBox="1">
            <a:spLocks noChangeArrowheads="1"/>
          </p:cNvSpPr>
          <p:nvPr/>
        </p:nvSpPr>
        <p:spPr bwMode="auto">
          <a:xfrm>
            <a:off x="5241032" y="4746630"/>
            <a:ext cx="4551327" cy="338554"/>
          </a:xfrm>
          <a:prstGeom prst="rect">
            <a:avLst/>
          </a:prstGeom>
          <a:noFill/>
          <a:ln w="9525">
            <a:noFill/>
            <a:miter lim="800000"/>
            <a:headEnd/>
            <a:tailEnd/>
          </a:ln>
        </p:spPr>
        <p:txBody>
          <a:bodyPr wrap="square">
            <a:spAutoFit/>
          </a:bodyPr>
          <a:lstStyle/>
          <a:p>
            <a:pPr fontAlgn="base">
              <a:spcBef>
                <a:spcPct val="0"/>
              </a:spcBef>
              <a:spcAft>
                <a:spcPct val="0"/>
              </a:spcAft>
            </a:pPr>
            <a:r>
              <a:rPr lang="en-US" altLang="ja-JP" sz="800" dirty="0">
                <a:latin typeface="ＭＳ ゴシック" pitchFamily="49" charset="-128"/>
                <a:ea typeface="ＭＳ ゴシック" pitchFamily="49" charset="-128"/>
              </a:rPr>
              <a:t>※</a:t>
            </a:r>
            <a:r>
              <a:rPr lang="ja-JP" altLang="en-US" sz="800" dirty="0">
                <a:latin typeface="ＭＳ ゴシック" pitchFamily="49" charset="-128"/>
                <a:ea typeface="ＭＳ ゴシック" pitchFamily="49" charset="-128"/>
              </a:rPr>
              <a:t>上記の額を、継続雇用６ヶ月後・継続雇用１年後の２回に分けて、半額ずつ支給。</a:t>
            </a:r>
            <a:endParaRPr lang="en-US" altLang="ja-JP" sz="800" dirty="0">
              <a:latin typeface="ＭＳ ゴシック" pitchFamily="49" charset="-128"/>
              <a:ea typeface="ＭＳ ゴシック" pitchFamily="49" charset="-128"/>
            </a:endParaRPr>
          </a:p>
          <a:p>
            <a:pPr fontAlgn="base">
              <a:spcBef>
                <a:spcPct val="0"/>
              </a:spcBef>
              <a:spcAft>
                <a:spcPct val="0"/>
              </a:spcAft>
            </a:pPr>
            <a:r>
              <a:rPr lang="en-US" altLang="ja-JP" sz="800" dirty="0">
                <a:latin typeface="ＭＳ ゴシック" pitchFamily="49" charset="-128"/>
                <a:ea typeface="ＭＳ ゴシック" pitchFamily="49" charset="-128"/>
              </a:rPr>
              <a:t>※</a:t>
            </a:r>
            <a:r>
              <a:rPr lang="ja-JP" altLang="en-US" sz="800" dirty="0">
                <a:latin typeface="ＭＳ ゴシック" pitchFamily="49" charset="-128"/>
                <a:ea typeface="ＭＳ ゴシック" pitchFamily="49" charset="-128"/>
              </a:rPr>
              <a:t>退職後１年以上経過している者を再雇用し、無期雇用者として継続雇用した場合に支給。</a:t>
            </a:r>
            <a:endParaRPr lang="en-US" altLang="ja-JP" sz="800" dirty="0">
              <a:latin typeface="ＭＳ ゴシック" pitchFamily="49" charset="-128"/>
              <a:ea typeface="ＭＳ ゴシック" pitchFamily="49" charset="-128"/>
            </a:endParaRPr>
          </a:p>
        </p:txBody>
      </p:sp>
      <p:sp>
        <p:nvSpPr>
          <p:cNvPr id="36" name="Text Box 196"/>
          <p:cNvSpPr txBox="1">
            <a:spLocks noChangeArrowheads="1"/>
          </p:cNvSpPr>
          <p:nvPr/>
        </p:nvSpPr>
        <p:spPr bwMode="auto">
          <a:xfrm>
            <a:off x="5254143" y="2700209"/>
            <a:ext cx="4634258" cy="584775"/>
          </a:xfrm>
          <a:prstGeom prst="rect">
            <a:avLst/>
          </a:prstGeom>
          <a:noFill/>
          <a:ln w="9525">
            <a:noFill/>
            <a:miter lim="800000"/>
            <a:headEnd/>
            <a:tailEnd/>
          </a:ln>
        </p:spPr>
        <p:txBody>
          <a:bodyPr wrap="square">
            <a:spAutoFit/>
          </a:bodyPr>
          <a:lstStyle/>
          <a:p>
            <a:pPr fontAlgn="base">
              <a:spcBef>
                <a:spcPct val="0"/>
              </a:spcBef>
              <a:spcAft>
                <a:spcPct val="0"/>
              </a:spcAft>
            </a:pPr>
            <a:r>
              <a:rPr lang="en-US" altLang="ja-JP" sz="800" dirty="0">
                <a:latin typeface="ＭＳ ゴシック" pitchFamily="49" charset="-128"/>
                <a:ea typeface="ＭＳ ゴシック" pitchFamily="49" charset="-128"/>
              </a:rPr>
              <a:t>※</a:t>
            </a:r>
            <a:r>
              <a:rPr lang="ja-JP" altLang="en-US" sz="800" dirty="0">
                <a:latin typeface="ＭＳ ゴシック" pitchFamily="49" charset="-128"/>
                <a:ea typeface="ＭＳ ゴシック" pitchFamily="49" charset="-128"/>
              </a:rPr>
              <a:t>①は当該事業主の下で初めて生じた育児休業取得者。②は</a:t>
            </a:r>
            <a:r>
              <a:rPr lang="en-US" altLang="ja-JP" sz="800" dirty="0">
                <a:latin typeface="ＭＳ ゴシック" pitchFamily="49" charset="-128"/>
                <a:ea typeface="ＭＳ ゴシック" pitchFamily="49" charset="-128"/>
              </a:rPr>
              <a:t>1</a:t>
            </a:r>
            <a:r>
              <a:rPr lang="ja-JP" altLang="en-US" sz="800" dirty="0">
                <a:latin typeface="ＭＳ ゴシック" pitchFamily="49" charset="-128"/>
                <a:ea typeface="ＭＳ ゴシック" pitchFamily="49" charset="-128"/>
              </a:rPr>
              <a:t>企業当たり</a:t>
            </a:r>
            <a:r>
              <a:rPr lang="en-US" altLang="ja-JP" sz="800" dirty="0">
                <a:latin typeface="ＭＳ ゴシック" pitchFamily="49" charset="-128"/>
                <a:ea typeface="ＭＳ ゴシック" pitchFamily="49" charset="-128"/>
              </a:rPr>
              <a:t>1</a:t>
            </a:r>
            <a:r>
              <a:rPr lang="ja-JP" altLang="en-US" sz="800" dirty="0">
                <a:latin typeface="ＭＳ ゴシック" pitchFamily="49" charset="-128"/>
                <a:ea typeface="ＭＳ ゴシック" pitchFamily="49" charset="-128"/>
              </a:rPr>
              <a:t>年度</a:t>
            </a:r>
            <a:r>
              <a:rPr lang="en-US" altLang="ja-JP" sz="800" dirty="0">
                <a:latin typeface="ＭＳ ゴシック" pitchFamily="49" charset="-128"/>
                <a:ea typeface="ＭＳ ゴシック" pitchFamily="49" charset="-128"/>
              </a:rPr>
              <a:t>10</a:t>
            </a:r>
            <a:r>
              <a:rPr lang="ja-JP" altLang="en-US" sz="800" dirty="0">
                <a:latin typeface="ＭＳ ゴシック" pitchFamily="49" charset="-128"/>
                <a:ea typeface="ＭＳ ゴシック" pitchFamily="49" charset="-128"/>
              </a:rPr>
              <a:t>人まで支給。</a:t>
            </a:r>
            <a:endParaRPr lang="en-US" altLang="ja-JP" sz="800" dirty="0">
              <a:latin typeface="ＭＳ ゴシック" pitchFamily="49" charset="-128"/>
              <a:ea typeface="ＭＳ ゴシック" pitchFamily="49" charset="-128"/>
            </a:endParaRPr>
          </a:p>
          <a:p>
            <a:pPr fontAlgn="base">
              <a:spcBef>
                <a:spcPct val="0"/>
              </a:spcBef>
              <a:spcAft>
                <a:spcPct val="0"/>
              </a:spcAft>
            </a:pPr>
            <a:r>
              <a:rPr lang="ja-JP" altLang="en-US" sz="800" dirty="0">
                <a:latin typeface="ＭＳ ゴシック" pitchFamily="49" charset="-128"/>
                <a:ea typeface="ＭＳ ゴシック" pitchFamily="49" charset="-128"/>
              </a:rPr>
              <a:t>（支給初年度のみ９人まで。支給初年度において①に該当する労働者がいない場合は、②のみの</a:t>
            </a:r>
            <a:endParaRPr lang="en-US" altLang="ja-JP" sz="800" dirty="0">
              <a:latin typeface="ＭＳ ゴシック" pitchFamily="49" charset="-128"/>
              <a:ea typeface="ＭＳ ゴシック" pitchFamily="49" charset="-128"/>
            </a:endParaRPr>
          </a:p>
          <a:p>
            <a:pPr fontAlgn="base">
              <a:spcBef>
                <a:spcPct val="0"/>
              </a:spcBef>
              <a:spcAft>
                <a:spcPct val="0"/>
              </a:spcAft>
            </a:pPr>
            <a:r>
              <a:rPr lang="ja-JP" altLang="en-US" sz="800" dirty="0">
                <a:latin typeface="ＭＳ ゴシック" pitchFamily="49" charset="-128"/>
                <a:ea typeface="ＭＳ ゴシック" pitchFamily="49" charset="-128"/>
              </a:rPr>
              <a:t>　支給）。過去に男性の育児休業取得実績がある企業も対象。③は</a:t>
            </a:r>
            <a:r>
              <a:rPr lang="en-US" altLang="ja-JP" sz="800" dirty="0">
                <a:latin typeface="ＭＳ ゴシック" pitchFamily="49" charset="-128"/>
                <a:ea typeface="ＭＳ ゴシック" pitchFamily="49" charset="-128"/>
              </a:rPr>
              <a:t>1</a:t>
            </a:r>
            <a:r>
              <a:rPr lang="ja-JP" altLang="en-US" sz="800" dirty="0">
                <a:latin typeface="ＭＳ ゴシック" pitchFamily="49" charset="-128"/>
                <a:ea typeface="ＭＳ ゴシック" pitchFamily="49" charset="-128"/>
              </a:rPr>
              <a:t>企業</a:t>
            </a:r>
            <a:r>
              <a:rPr lang="en-US" altLang="ja-JP" sz="800" dirty="0">
                <a:latin typeface="ＭＳ ゴシック" pitchFamily="49" charset="-128"/>
                <a:ea typeface="ＭＳ ゴシック" pitchFamily="49" charset="-128"/>
              </a:rPr>
              <a:t>1</a:t>
            </a:r>
            <a:r>
              <a:rPr lang="ja-JP" altLang="en-US" sz="800" dirty="0">
                <a:latin typeface="ＭＳ ゴシック" pitchFamily="49" charset="-128"/>
                <a:ea typeface="ＭＳ ゴシック" pitchFamily="49" charset="-128"/>
              </a:rPr>
              <a:t>回まで。</a:t>
            </a:r>
            <a:endParaRPr lang="en-US" altLang="ja-JP" sz="800" dirty="0">
              <a:latin typeface="ＭＳ ゴシック" pitchFamily="49" charset="-128"/>
              <a:ea typeface="ＭＳ ゴシック" pitchFamily="49" charset="-128"/>
            </a:endParaRPr>
          </a:p>
          <a:p>
            <a:pPr fontAlgn="base">
              <a:spcBef>
                <a:spcPct val="0"/>
              </a:spcBef>
              <a:spcAft>
                <a:spcPct val="0"/>
              </a:spcAft>
            </a:pPr>
            <a:r>
              <a:rPr lang="en-US" altLang="ja-JP" sz="800" dirty="0">
                <a:latin typeface="ＭＳ ゴシック" pitchFamily="49" charset="-128"/>
                <a:ea typeface="ＭＳ ゴシック" pitchFamily="49" charset="-128"/>
              </a:rPr>
              <a:t>※</a:t>
            </a:r>
            <a:r>
              <a:rPr lang="ja-JP" altLang="en-US" sz="800" dirty="0">
                <a:latin typeface="ＭＳ ゴシック" pitchFamily="49" charset="-128"/>
                <a:ea typeface="ＭＳ ゴシック" pitchFamily="49" charset="-128"/>
              </a:rPr>
              <a:t>①～③は、いずれも</a:t>
            </a:r>
            <a:r>
              <a:rPr lang="en-US" altLang="ja-JP" sz="800" dirty="0">
                <a:latin typeface="ＭＳ ゴシック" pitchFamily="49" charset="-128"/>
                <a:ea typeface="ＭＳ ゴシック" pitchFamily="49" charset="-128"/>
              </a:rPr>
              <a:t>2020</a:t>
            </a:r>
            <a:r>
              <a:rPr lang="ja-JP" altLang="en-US" sz="800" dirty="0">
                <a:latin typeface="ＭＳ ゴシック" pitchFamily="49" charset="-128"/>
                <a:ea typeface="ＭＳ ゴシック" pitchFamily="49" charset="-128"/>
              </a:rPr>
              <a:t>年までの時限措置の予定。</a:t>
            </a:r>
            <a:endParaRPr lang="en-US" altLang="ja-JP" sz="800" dirty="0">
              <a:latin typeface="ＭＳ ゴシック" pitchFamily="49" charset="-128"/>
              <a:ea typeface="ＭＳ ゴシック" pitchFamily="49" charset="-128"/>
            </a:endParaRPr>
          </a:p>
        </p:txBody>
      </p:sp>
      <p:graphicFrame>
        <p:nvGraphicFramePr>
          <p:cNvPr id="43" name="表 42"/>
          <p:cNvGraphicFramePr>
            <a:graphicFrameLocks noGrp="1"/>
          </p:cNvGraphicFramePr>
          <p:nvPr>
            <p:extLst>
              <p:ext uri="{D42A27DB-BD31-4B8C-83A1-F6EECF244321}">
                <p14:modId xmlns:p14="http://schemas.microsoft.com/office/powerpoint/2010/main" val="1278892072"/>
              </p:ext>
            </p:extLst>
          </p:nvPr>
        </p:nvGraphicFramePr>
        <p:xfrm>
          <a:off x="2072680" y="4941168"/>
          <a:ext cx="2880320" cy="621792"/>
        </p:xfrm>
        <a:graphic>
          <a:graphicData uri="http://schemas.openxmlformats.org/drawingml/2006/table">
            <a:tbl>
              <a:tblPr>
                <a:effectLst>
                  <a:outerShdw blurRad="50800" dist="50800" dir="5400000" sx="7000" sy="7000" algn="ctr" rotWithShape="0">
                    <a:srgbClr val="000000">
                      <a:alpha val="43137"/>
                    </a:srgbClr>
                  </a:outerShdw>
                </a:effectLst>
              </a:tblPr>
              <a:tblGrid>
                <a:gridCol w="1584176">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tblGrid>
              <a:tr h="176829">
                <a:tc>
                  <a:txBody>
                    <a:bodyPr/>
                    <a:lstStyle/>
                    <a:p>
                      <a:pPr marL="0" marR="0" lvl="0" indent="0" algn="ctr" defTabSz="957263" rtl="0" eaLnBrk="1" fontAlgn="base" latinLnBrk="0" hangingPunct="1">
                        <a:lnSpc>
                          <a:spcPct val="100000"/>
                        </a:lnSpc>
                        <a:spcBef>
                          <a:spcPct val="20000"/>
                        </a:spcBef>
                        <a:spcAft>
                          <a:spcPct val="0"/>
                        </a:spcAft>
                        <a:buClrTx/>
                        <a:buSzTx/>
                        <a:buFontTx/>
                        <a:buNone/>
                        <a:tabLst/>
                        <a:defRPr/>
                      </a:pP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①介護休業</a:t>
                      </a: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defRPr/>
                      </a:pP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②介護両立支援制度</a:t>
                      </a: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04146">
                <a:tc>
                  <a:txBody>
                    <a:bodyPr/>
                    <a:lstStyle/>
                    <a:p>
                      <a:pPr marL="0" marR="0" lvl="0" indent="0" algn="ctr" defTabSz="957263" rtl="0" eaLnBrk="1" fontAlgn="base" latinLnBrk="0" hangingPunct="1">
                        <a:lnSpc>
                          <a:spcPct val="100000"/>
                        </a:lnSpc>
                        <a:spcBef>
                          <a:spcPct val="20000"/>
                        </a:spcBef>
                        <a:spcAft>
                          <a:spcPct val="0"/>
                        </a:spcAft>
                        <a:buClrTx/>
                        <a:buSzTx/>
                        <a:buFontTx/>
                        <a:buNone/>
                        <a:tabLst/>
                        <a:defRPr/>
                      </a:pPr>
                      <a:r>
                        <a:rPr kumimoji="1" lang="ja-JP" altLang="en-US" sz="900" b="1" i="0" u="sng"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取得時：</a:t>
                      </a:r>
                      <a:r>
                        <a:rPr kumimoji="1" lang="en-US" altLang="ja-JP" sz="900" b="1" i="0" u="sng"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28.5</a:t>
                      </a:r>
                      <a:r>
                        <a:rPr kumimoji="1" lang="ja-JP" altLang="en-US" sz="900" b="1" i="0" u="sng"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1" i="0" u="sng"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&lt;36</a:t>
                      </a:r>
                      <a:r>
                        <a:rPr kumimoji="1" lang="ja-JP" altLang="en-US" sz="900" b="1" i="0" u="sng"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1" i="0" u="sng"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&gt;</a:t>
                      </a:r>
                    </a:p>
                    <a:p>
                      <a:pPr marL="0" marR="0" lvl="0" indent="0" algn="ctr" defTabSz="957263" rtl="0" eaLnBrk="1" fontAlgn="base" latinLnBrk="0" hangingPunct="1">
                        <a:lnSpc>
                          <a:spcPct val="100000"/>
                        </a:lnSpc>
                        <a:spcBef>
                          <a:spcPct val="20000"/>
                        </a:spcBef>
                        <a:spcAft>
                          <a:spcPct val="0"/>
                        </a:spcAft>
                        <a:buClrTx/>
                        <a:buSzTx/>
                        <a:buFontTx/>
                        <a:buNone/>
                        <a:tabLst/>
                        <a:defRPr/>
                      </a:pPr>
                      <a:r>
                        <a:rPr kumimoji="1" lang="ja-JP" altLang="en-US" sz="900" b="1" i="0" u="sng"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復帰時：</a:t>
                      </a:r>
                      <a:r>
                        <a:rPr kumimoji="1" lang="en-US" altLang="ja-JP" sz="900" b="1" i="0" u="sng"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28.5</a:t>
                      </a:r>
                      <a:r>
                        <a:rPr kumimoji="1" lang="ja-JP" altLang="en-US" sz="900" b="1" i="0" u="sng"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1" i="0" u="sng"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&lt;36</a:t>
                      </a:r>
                      <a:r>
                        <a:rPr kumimoji="1" lang="ja-JP" altLang="en-US" sz="900" b="1" i="0" u="sng"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1" i="0" u="sng"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&gt;</a:t>
                      </a:r>
                      <a:endParaRPr kumimoji="1" lang="ja-JP" altLang="en-US" sz="900" b="1" i="0" u="sng"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defRPr/>
                      </a:pPr>
                      <a:r>
                        <a:rPr kumimoji="1" lang="en-US"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28.5</a:t>
                      </a: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&lt;36</a:t>
                      </a: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&gt;</a:t>
                      </a: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1"/>
                  </a:ext>
                </a:extLst>
              </a:tr>
            </a:tbl>
          </a:graphicData>
        </a:graphic>
      </p:graphicFrame>
      <p:sp>
        <p:nvSpPr>
          <p:cNvPr id="49" name="Text Box 196"/>
          <p:cNvSpPr txBox="1">
            <a:spLocks noChangeArrowheads="1"/>
          </p:cNvSpPr>
          <p:nvPr/>
        </p:nvSpPr>
        <p:spPr bwMode="auto">
          <a:xfrm>
            <a:off x="1856656" y="5517232"/>
            <a:ext cx="3456027" cy="215444"/>
          </a:xfrm>
          <a:prstGeom prst="rect">
            <a:avLst/>
          </a:prstGeom>
          <a:noFill/>
          <a:ln w="9525">
            <a:noFill/>
            <a:miter lim="800000"/>
            <a:headEnd/>
            <a:tailEnd/>
          </a:ln>
        </p:spPr>
        <p:txBody>
          <a:bodyPr wrap="square">
            <a:spAutoFit/>
          </a:bodyPr>
          <a:lstStyle/>
          <a:p>
            <a:pPr fontAlgn="base">
              <a:spcBef>
                <a:spcPct val="0"/>
              </a:spcBef>
              <a:spcAft>
                <a:spcPct val="0"/>
              </a:spcAft>
            </a:pPr>
            <a:r>
              <a:rPr lang="en-US" altLang="ja-JP" sz="800" dirty="0">
                <a:solidFill>
                  <a:prstClr val="black"/>
                </a:solidFill>
                <a:latin typeface="ＭＳ ゴシック" pitchFamily="49" charset="-128"/>
                <a:ea typeface="ＭＳ ゴシック" pitchFamily="49" charset="-128"/>
              </a:rPr>
              <a:t>※</a:t>
            </a:r>
            <a:r>
              <a:rPr lang="ja-JP" altLang="en-US" sz="800" dirty="0">
                <a:solidFill>
                  <a:prstClr val="black"/>
                </a:solidFill>
                <a:latin typeface="ＭＳ ゴシック" pitchFamily="49" charset="-128"/>
                <a:ea typeface="ＭＳ ゴシック" pitchFamily="49" charset="-128"/>
              </a:rPr>
              <a:t>①②とも</a:t>
            </a:r>
            <a:r>
              <a:rPr lang="en-US" altLang="ja-JP" sz="800" b="1" u="sng" dirty="0">
                <a:solidFill>
                  <a:prstClr val="black"/>
                </a:solidFill>
                <a:latin typeface="ＭＳ ゴシック" pitchFamily="49" charset="-128"/>
                <a:ea typeface="ＭＳ ゴシック" pitchFamily="49" charset="-128"/>
              </a:rPr>
              <a:t>1</a:t>
            </a:r>
            <a:r>
              <a:rPr lang="ja-JP" altLang="en-US" sz="800" b="1" u="sng" dirty="0">
                <a:solidFill>
                  <a:prstClr val="black"/>
                </a:solidFill>
                <a:latin typeface="ＭＳ ゴシック" pitchFamily="49" charset="-128"/>
                <a:ea typeface="ＭＳ ゴシック" pitchFamily="49" charset="-128"/>
              </a:rPr>
              <a:t>企業</a:t>
            </a:r>
            <a:r>
              <a:rPr lang="en-US" altLang="ja-JP" sz="800" b="1" u="sng" dirty="0">
                <a:solidFill>
                  <a:prstClr val="black"/>
                </a:solidFill>
                <a:latin typeface="ＭＳ ゴシック" pitchFamily="49" charset="-128"/>
                <a:ea typeface="ＭＳ ゴシック" pitchFamily="49" charset="-128"/>
              </a:rPr>
              <a:t>1</a:t>
            </a:r>
            <a:r>
              <a:rPr lang="ja-JP" altLang="en-US" sz="800" b="1" u="sng" dirty="0">
                <a:solidFill>
                  <a:prstClr val="black"/>
                </a:solidFill>
                <a:latin typeface="ＭＳ ゴシック" pitchFamily="49" charset="-128"/>
                <a:ea typeface="ＭＳ ゴシック" pitchFamily="49" charset="-128"/>
              </a:rPr>
              <a:t>年度</a:t>
            </a:r>
            <a:r>
              <a:rPr lang="en-US" altLang="ja-JP" sz="800" b="1" u="sng" dirty="0">
                <a:solidFill>
                  <a:prstClr val="black"/>
                </a:solidFill>
                <a:latin typeface="ＭＳ ゴシック" pitchFamily="49" charset="-128"/>
                <a:ea typeface="ＭＳ ゴシック" pitchFamily="49" charset="-128"/>
              </a:rPr>
              <a:t>5</a:t>
            </a:r>
            <a:r>
              <a:rPr lang="ja-JP" altLang="en-US" sz="800" b="1" u="sng" dirty="0">
                <a:solidFill>
                  <a:prstClr val="black"/>
                </a:solidFill>
                <a:latin typeface="ＭＳ ゴシック" pitchFamily="49" charset="-128"/>
                <a:ea typeface="ＭＳ ゴシック" pitchFamily="49" charset="-128"/>
              </a:rPr>
              <a:t>人まで支給</a:t>
            </a:r>
            <a:r>
              <a:rPr lang="ja-JP" altLang="en-US" sz="800" dirty="0">
                <a:solidFill>
                  <a:prstClr val="black"/>
                </a:solidFill>
                <a:latin typeface="ＭＳ ゴシック" pitchFamily="49" charset="-128"/>
                <a:ea typeface="ＭＳ ゴシック" pitchFamily="49" charset="-128"/>
              </a:rPr>
              <a:t>。</a:t>
            </a:r>
            <a:r>
              <a:rPr lang="en-US" altLang="ja-JP" sz="800" dirty="0">
                <a:solidFill>
                  <a:prstClr val="black"/>
                </a:solidFill>
                <a:latin typeface="ＭＳ ゴシック" pitchFamily="49" charset="-128"/>
                <a:ea typeface="ＭＳ ゴシック" pitchFamily="49" charset="-128"/>
              </a:rPr>
              <a:t>(2020</a:t>
            </a:r>
            <a:r>
              <a:rPr lang="ja-JP" altLang="en-US" sz="800" dirty="0">
                <a:solidFill>
                  <a:prstClr val="black"/>
                </a:solidFill>
                <a:latin typeface="ＭＳ ゴシック" pitchFamily="49" charset="-128"/>
                <a:ea typeface="ＭＳ ゴシック" pitchFamily="49" charset="-128"/>
              </a:rPr>
              <a:t>年度までの時限措置予定</a:t>
            </a:r>
            <a:r>
              <a:rPr lang="en-US" altLang="ja-JP" sz="800" dirty="0">
                <a:solidFill>
                  <a:prstClr val="black"/>
                </a:solidFill>
                <a:latin typeface="ＭＳ ゴシック" pitchFamily="49" charset="-128"/>
                <a:ea typeface="ＭＳ ゴシック" pitchFamily="49" charset="-128"/>
              </a:rPr>
              <a:t>)</a:t>
            </a:r>
            <a:endParaRPr lang="en-US" altLang="ja-JP" sz="800" dirty="0">
              <a:latin typeface="ＭＳ ゴシック" pitchFamily="49" charset="-128"/>
              <a:ea typeface="ＭＳ ゴシック" pitchFamily="49" charset="-128"/>
            </a:endParaRPr>
          </a:p>
        </p:txBody>
      </p:sp>
    </p:spTree>
    <p:extLst>
      <p:ext uri="{BB962C8B-B14F-4D97-AF65-F5344CB8AC3E}">
        <p14:creationId xmlns:p14="http://schemas.microsoft.com/office/powerpoint/2010/main" val="731950022"/>
      </p:ext>
    </p:extLst>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75000"/>
          </a:schemeClr>
        </a:solidFill>
        <a:ln>
          <a:solidFill>
            <a:schemeClr val="accent3">
              <a:lumMod val="75000"/>
            </a:schemeClr>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461</TotalTime>
  <Words>792</Words>
  <Application>Microsoft Office PowerPoint</Application>
  <PresentationFormat>A4 210 x 297 mm</PresentationFormat>
  <Paragraphs>84</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ＭＳ ゴシック</vt:lpstr>
      <vt:lpstr>メイリオ</vt:lpstr>
      <vt:lpstr>Arial</vt:lpstr>
      <vt:lpstr>Calibri</vt:lpstr>
      <vt:lpstr>Times New Roman</vt:lpstr>
      <vt:lpstr>デザインの設定</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政策課</dc:creator>
  <cp:lastModifiedBy>tkcl041</cp:lastModifiedBy>
  <cp:revision>69</cp:revision>
  <cp:lastPrinted>2019-01-18T06:27:03Z</cp:lastPrinted>
  <dcterms:created xsi:type="dcterms:W3CDTF">2017-04-05T09:52:56Z</dcterms:created>
  <dcterms:modified xsi:type="dcterms:W3CDTF">2019-05-07T07:40:17Z</dcterms:modified>
</cp:coreProperties>
</file>